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Oswald"/>
      <p:regular r:id="rId48"/>
      <p:bold r:id="rId49"/>
    </p:embeddedFont>
    <p:embeddedFont>
      <p:font typeface="Century Gothic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swald-regular.fntdata"/><Relationship Id="rId47" Type="http://schemas.openxmlformats.org/officeDocument/2006/relationships/slide" Target="slides/slide42.xml"/><Relationship Id="rId49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enturyGothic-bold.fntdata"/><Relationship Id="rId50" Type="http://schemas.openxmlformats.org/officeDocument/2006/relationships/font" Target="fonts/CenturyGothic-regular.fntdata"/><Relationship Id="rId53" Type="http://schemas.openxmlformats.org/officeDocument/2006/relationships/font" Target="fonts/CenturyGothic-boldItalic.fntdata"/><Relationship Id="rId52" Type="http://schemas.openxmlformats.org/officeDocument/2006/relationships/font" Target="fonts/CenturyGothic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2d277ec763_1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2d277ec763_1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d4a9db431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2d4a9db431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19cf412b42241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19cf412b42241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d277ec763_1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2d277ec763_1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d277ec763_1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2d277ec763_1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19cf412b4224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19cf412b4224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19cf412b42241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19cf412b42241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2d277ec763_1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2d277ec763_1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2d277ec763_1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2d277ec763_1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d277ec763_1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2d277ec763_1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d277ec763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d277ec763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2d277ec763_1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2d277ec763_1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2d277ec763_1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2d277ec763_1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2d277ec763_1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2d277ec763_1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2d277ec763_1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2d277ec763_1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19cf412b42241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319cf412b42241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319cf412b42241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319cf412b42241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19cf412b42241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319cf412b42241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19cf412b42241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19cf412b42241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319cf412b42241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319cf412b42241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2d4a9db431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2d4a9db431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d277ec76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d277ec7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319cf412b42241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319cf412b42241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2d277ec763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2d277ec763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319cf412b42241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319cf412b42241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2d277ec763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2d277ec763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2d277ec763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2d277ec763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2d277ec763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2d277ec763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2d4a9db431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2d4a9db431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2d4a9db431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2d4a9db431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Donut charts: https://docs.google.com/spreadsheets/d/1iyAqO1tUaNjNBglh0DHNvq0jnJOSZ9ludDepEl46ZV0/edit?usp=sharing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2d4a9db431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2d4a9db431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319cf412b42241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319cf412b42241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d4a9db431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d4a9db431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2d277ec763_1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2d277ec763_1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2d277ec763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2d277ec763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319cf412b42241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319cf412b42241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d277ec763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d277ec763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d277ec763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d277ec763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19cf412b42241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19cf412b42241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d277ec763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d277ec763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d277ec763_1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2d277ec763_1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7537"/>
              </a:buClr>
              <a:buSzPts val="2800"/>
              <a:buFont typeface="Cambria"/>
              <a:buNone/>
              <a:defRPr sz="2800">
                <a:solidFill>
                  <a:srgbClr val="BB7537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 sz="2800">
                <a:latin typeface="Cambria"/>
                <a:ea typeface="Cambria"/>
                <a:cs typeface="Cambria"/>
                <a:sym typeface="Cambri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 sz="2800">
                <a:latin typeface="Cambria"/>
                <a:ea typeface="Cambria"/>
                <a:cs typeface="Cambria"/>
                <a:sym typeface="Cambri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 sz="2800">
                <a:latin typeface="Cambria"/>
                <a:ea typeface="Cambria"/>
                <a:cs typeface="Cambria"/>
                <a:sym typeface="Cambri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 sz="2800">
                <a:latin typeface="Cambria"/>
                <a:ea typeface="Cambria"/>
                <a:cs typeface="Cambria"/>
                <a:sym typeface="Cambri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 sz="2800">
                <a:latin typeface="Cambria"/>
                <a:ea typeface="Cambria"/>
                <a:cs typeface="Cambria"/>
                <a:sym typeface="Cambri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 sz="2800">
                <a:latin typeface="Cambria"/>
                <a:ea typeface="Cambria"/>
                <a:cs typeface="Cambria"/>
                <a:sym typeface="Cambri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 sz="2800">
                <a:latin typeface="Cambria"/>
                <a:ea typeface="Cambria"/>
                <a:cs typeface="Cambria"/>
                <a:sym typeface="Cambri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"/>
              <a:buNone/>
              <a:defRPr sz="2800"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713125" y="4997379"/>
            <a:ext cx="370500" cy="1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➪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✓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713125" y="4997379"/>
            <a:ext cx="370500" cy="1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713125" y="4997379"/>
            <a:ext cx="370500" cy="1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b="1" sz="36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713125" y="4997379"/>
            <a:ext cx="370500" cy="1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idx="1" type="body"/>
          </p:nvPr>
        </p:nvSpPr>
        <p:spPr>
          <a:xfrm>
            <a:off x="374675" y="935269"/>
            <a:ext cx="8457600" cy="3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➪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✓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solidFill>
                  <a:srgbClr val="FFFFFF"/>
                </a:solidFill>
              </a:defRPr>
            </a:lvl1pPr>
            <a:lvl2pPr lvl="1" rtl="0">
              <a:buNone/>
              <a:defRPr b="1">
                <a:solidFill>
                  <a:srgbClr val="FFFFFF"/>
                </a:solidFill>
              </a:defRPr>
            </a:lvl2pPr>
            <a:lvl3pPr lvl="2" rtl="0">
              <a:buNone/>
              <a:defRPr b="1">
                <a:solidFill>
                  <a:srgbClr val="FFFFFF"/>
                </a:solidFill>
              </a:defRPr>
            </a:lvl3pPr>
            <a:lvl4pPr lvl="3" rtl="0">
              <a:buNone/>
              <a:defRPr b="1">
                <a:solidFill>
                  <a:srgbClr val="FFFFFF"/>
                </a:solidFill>
              </a:defRPr>
            </a:lvl4pPr>
            <a:lvl5pPr lvl="4" rtl="0">
              <a:buNone/>
              <a:defRPr b="1">
                <a:solidFill>
                  <a:srgbClr val="FFFFFF"/>
                </a:solidFill>
              </a:defRPr>
            </a:lvl5pPr>
            <a:lvl6pPr lvl="5" rtl="0">
              <a:buNone/>
              <a:defRPr b="1">
                <a:solidFill>
                  <a:srgbClr val="FFFFFF"/>
                </a:solidFill>
              </a:defRPr>
            </a:lvl6pPr>
            <a:lvl7pPr lvl="6" rtl="0">
              <a:buNone/>
              <a:defRPr b="1">
                <a:solidFill>
                  <a:srgbClr val="FFFFFF"/>
                </a:solidFill>
              </a:defRPr>
            </a:lvl7pPr>
            <a:lvl8pPr lvl="7" rtl="0">
              <a:buNone/>
              <a:defRPr b="1">
                <a:solidFill>
                  <a:srgbClr val="FFFFFF"/>
                </a:solidFill>
              </a:defRPr>
            </a:lvl8pPr>
            <a:lvl9pPr lvl="8" rtl="0">
              <a:buNone/>
              <a:defRPr b="1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04F15"/>
              </a:buClr>
              <a:buSzPts val="2800"/>
              <a:buFont typeface="Calibri"/>
              <a:buNone/>
              <a:defRPr b="1" sz="2800">
                <a:solidFill>
                  <a:srgbClr val="904F1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➪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✓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➪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✓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713125" y="4997379"/>
            <a:ext cx="370500" cy="1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713125" y="4997379"/>
            <a:ext cx="370500" cy="1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➪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✓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713125" y="4997379"/>
            <a:ext cx="370500" cy="1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713125" y="4997379"/>
            <a:ext cx="370500" cy="1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➪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✓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713125" y="4997379"/>
            <a:ext cx="370500" cy="1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713125" y="4997379"/>
            <a:ext cx="370500" cy="1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04F15"/>
              </a:buClr>
              <a:buSzPts val="2800"/>
              <a:buFont typeface="Calibri"/>
              <a:buNone/>
              <a:defRPr b="1" sz="2800">
                <a:solidFill>
                  <a:srgbClr val="904F1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813138"/>
            <a:ext cx="85206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➪"/>
              <a:defRPr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✓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libri"/>
              <a:buChar char="■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8550" y="0"/>
            <a:ext cx="9144000" cy="119700"/>
          </a:xfrm>
          <a:prstGeom prst="rect">
            <a:avLst/>
          </a:prstGeom>
          <a:solidFill>
            <a:srgbClr val="BB75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973475" y="121"/>
            <a:ext cx="3726300" cy="119700"/>
          </a:xfrm>
          <a:prstGeom prst="chevron">
            <a:avLst>
              <a:gd fmla="val 50000" name="adj"/>
            </a:avLst>
          </a:prstGeom>
          <a:solidFill>
            <a:srgbClr val="FFE1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4366525" y="120"/>
            <a:ext cx="1149600" cy="119700"/>
          </a:xfrm>
          <a:prstGeom prst="chevron">
            <a:avLst>
              <a:gd fmla="val 50000" name="adj"/>
            </a:avLst>
          </a:prstGeom>
          <a:solidFill>
            <a:srgbClr val="F3BE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8550" y="5027405"/>
            <a:ext cx="9144000" cy="119700"/>
          </a:xfrm>
          <a:prstGeom prst="rect">
            <a:avLst/>
          </a:prstGeom>
          <a:solidFill>
            <a:srgbClr val="BB75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4735525" y="5027481"/>
            <a:ext cx="3726300" cy="119700"/>
          </a:xfrm>
          <a:prstGeom prst="chevron">
            <a:avLst>
              <a:gd fmla="val 50000" name="adj"/>
            </a:avLst>
          </a:prstGeom>
          <a:solidFill>
            <a:srgbClr val="FFE1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4496700" y="5027479"/>
            <a:ext cx="1019400" cy="119700"/>
          </a:xfrm>
          <a:prstGeom prst="chevron">
            <a:avLst>
              <a:gd fmla="val 50000" name="adj"/>
            </a:avLst>
          </a:prstGeom>
          <a:solidFill>
            <a:srgbClr val="F3BE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4583627" y="4923600"/>
            <a:ext cx="7545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900">
                <a:solidFill>
                  <a:srgbClr val="904F15"/>
                </a:solidFill>
                <a:latin typeface="Calibri"/>
                <a:ea typeface="Calibri"/>
                <a:cs typeface="Calibri"/>
                <a:sym typeface="Calibri"/>
              </a:rPr>
              <a:t>April 2023</a:t>
            </a:r>
            <a:endParaRPr b="1" baseline="30000" sz="900">
              <a:solidFill>
                <a:srgbClr val="904F1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5594050" y="4923600"/>
            <a:ext cx="28677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it" sz="900">
                <a:solidFill>
                  <a:srgbClr val="BB7537"/>
                </a:solidFill>
                <a:latin typeface="Calibri"/>
                <a:ea typeface="Calibri"/>
                <a:cs typeface="Calibri"/>
                <a:sym typeface="Calibri"/>
              </a:rPr>
              <a:t>MLHEP 2023 − Erice (TP), Italy</a:t>
            </a:r>
            <a:endParaRPr b="1" i="1" sz="900">
              <a:solidFill>
                <a:srgbClr val="BB75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8713125" y="4997379"/>
            <a:ext cx="3705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r">
              <a:buNone/>
              <a:defRPr b="1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r">
              <a:buNone/>
              <a:defRPr b="1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r">
              <a:buNone/>
              <a:defRPr b="1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r">
              <a:buNone/>
              <a:defRPr b="1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 algn="r">
              <a:buNone/>
              <a:defRPr b="1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 algn="r">
              <a:buNone/>
              <a:defRPr b="1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 algn="r">
              <a:buNone/>
              <a:defRPr b="1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 algn="r">
              <a:buNone/>
              <a:defRPr b="1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" name="Google Shape;17;p1"/>
          <p:cNvSpPr txBox="1"/>
          <p:nvPr/>
        </p:nvSpPr>
        <p:spPr>
          <a:xfrm>
            <a:off x="1042125" y="-108900"/>
            <a:ext cx="36810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it" sz="900">
                <a:solidFill>
                  <a:srgbClr val="BB7537"/>
                </a:solidFill>
                <a:latin typeface="Calibri"/>
                <a:ea typeface="Calibri"/>
                <a:cs typeface="Calibri"/>
                <a:sym typeface="Calibri"/>
              </a:rPr>
              <a:t>Generative Models for the Ultra-Fast Simulation at LHCb</a:t>
            </a:r>
            <a:endParaRPr b="1" i="1" sz="900">
              <a:solidFill>
                <a:srgbClr val="BB75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9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9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9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9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9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87817" y="4923600"/>
            <a:ext cx="43308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9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Lucio Anderlini </a:t>
            </a:r>
            <a:r>
              <a:rPr i="1" lang="it" sz="900">
                <a:solidFill>
                  <a:srgbClr val="FFE1C7"/>
                </a:solidFill>
                <a:latin typeface="Calibri"/>
                <a:ea typeface="Calibri"/>
                <a:cs typeface="Calibri"/>
                <a:sym typeface="Calibri"/>
              </a:rPr>
              <a:t>(INFN Firenze)</a:t>
            </a:r>
            <a:endParaRPr baseline="30000" i="1" sz="900">
              <a:solidFill>
                <a:srgbClr val="FFE1C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 rot="5400000">
            <a:off x="10150" y="93150"/>
            <a:ext cx="462300" cy="465600"/>
          </a:xfrm>
          <a:prstGeom prst="round1Rect">
            <a:avLst>
              <a:gd fmla="val 19649" name="adj"/>
            </a:avLst>
          </a:prstGeom>
          <a:solidFill>
            <a:srgbClr val="BB75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" name="Google Shape;20;p1"/>
          <p:cNvPicPr preferRelativeResize="0"/>
          <p:nvPr/>
        </p:nvPicPr>
        <p:blipFill rotWithShape="1">
          <a:blip r:embed="rId1">
            <a:alphaModFix/>
          </a:blip>
          <a:srcRect b="0" l="0" r="66324" t="0"/>
          <a:stretch/>
        </p:blipFill>
        <p:spPr>
          <a:xfrm>
            <a:off x="7800" y="43330"/>
            <a:ext cx="465600" cy="49283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hyperlink" Target="https://cds.cern.ch/record/2806749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Relationship Id="rId4" Type="http://schemas.openxmlformats.org/officeDocument/2006/relationships/image" Target="../media/image25.png"/><Relationship Id="rId5" Type="http://schemas.openxmlformats.org/officeDocument/2006/relationships/hyperlink" Target="https://cds.cern.ch/record/2806749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mbarbetti/lb-pidsim-train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s://cds.cern.ch/record/2199780" TargetMode="External"/><Relationship Id="rId6" Type="http://schemas.openxmlformats.org/officeDocument/2006/relationships/hyperlink" Target="https://iopscience.iop.org/article/10.1088/1748-0221/14/08/P08020" TargetMode="External"/><Relationship Id="rId7" Type="http://schemas.openxmlformats.org/officeDocument/2006/relationships/hyperlink" Target="https://arxiv.org/abs/1701.04862" TargetMode="External"/><Relationship Id="rId8" Type="http://schemas.openxmlformats.org/officeDocument/2006/relationships/hyperlink" Target="https://arxiv.org/abs/1705.10743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hyperlink" Target="https://iopscience.iop.org/article/10.1088/1748-0221/14/08/P08020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Relationship Id="rId8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hyperlink" Target="https://arxiv.org/pdf/1905.11719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ds.cern.ch/record/2806749" TargetMode="External"/><Relationship Id="rId4" Type="http://schemas.openxmlformats.org/officeDocument/2006/relationships/image" Target="../media/image5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ds.cern.ch/record/2806749" TargetMode="External"/><Relationship Id="rId4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Relationship Id="rId5" Type="http://schemas.openxmlformats.org/officeDocument/2006/relationships/hyperlink" Target="https://cds.cern.ch/record/2806749" TargetMode="External"/><Relationship Id="rId6" Type="http://schemas.openxmlformats.org/officeDocument/2006/relationships/hyperlink" Target="https://iopscience.iop.org/article/10.1088/1748-0221/8/10/P1002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hyperlink" Target="https://iopscience.iop.org/article/10.1088/1748-0221/3/08/S08005" TargetMode="External"/><Relationship Id="rId5" Type="http://schemas.openxmlformats.org/officeDocument/2006/relationships/hyperlink" Target="https://cds.cern.ch/record/1443882?ln=i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ds.cern.ch/record/2806749" TargetMode="External"/><Relationship Id="rId4" Type="http://schemas.openxmlformats.org/officeDocument/2006/relationships/image" Target="../media/image6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1.png"/><Relationship Id="rId4" Type="http://schemas.openxmlformats.org/officeDocument/2006/relationships/hyperlink" Target="https://cds.cern.ch/record/2806749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2.png"/><Relationship Id="rId4" Type="http://schemas.openxmlformats.org/officeDocument/2006/relationships/hyperlink" Target="https://cds.cern.ch/record/2806749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hyperlink" Target="https://cds.cern.ch/record/2802075/files/LHCb-PUB-2022-011.pdf" TargetMode="External"/><Relationship Id="rId5" Type="http://schemas.openxmlformats.org/officeDocument/2006/relationships/hyperlink" Target="https://arxiv.org/abs/1810.10362" TargetMode="External"/><Relationship Id="rId6" Type="http://schemas.openxmlformats.org/officeDocument/2006/relationships/hyperlink" Target="https://arxiv.org/abs/1810.10362" TargetMode="External"/><Relationship Id="rId7" Type="http://schemas.openxmlformats.org/officeDocument/2006/relationships/hyperlink" Target="https://iopscience.iop.org/article/10.1088/1742-6596/331/3/032023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hyperlink" Target="https://github.com/landerlini/scikinC" TargetMode="External"/><Relationship Id="rId5" Type="http://schemas.openxmlformats.org/officeDocument/2006/relationships/hyperlink" Target="https://pos.sissa.it/409/034/" TargetMode="External"/><Relationship Id="rId6" Type="http://schemas.openxmlformats.org/officeDocument/2006/relationships/hyperlink" Target="https://github.com/f0uriest/keras2c" TargetMode="External"/><Relationship Id="rId7" Type="http://schemas.openxmlformats.org/officeDocument/2006/relationships/hyperlink" Target="https://www.sciencedirect.com/science/article/abs/pii/S0952197621000294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31.png"/><Relationship Id="rId13" Type="http://schemas.openxmlformats.org/officeDocument/2006/relationships/image" Target="../media/image33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lhcbproject.web.cern.ch/Publications/LHCbProjectPublic/LHCb-PAPER-2021-016.html" TargetMode="External"/><Relationship Id="rId4" Type="http://schemas.openxmlformats.org/officeDocument/2006/relationships/hyperlink" Target="https://lhcbproject.web.cern.ch/Publications/LHCbProjectPublic/LHCb-PAPER-2019-008.html" TargetMode="External"/><Relationship Id="rId9" Type="http://schemas.openxmlformats.org/officeDocument/2006/relationships/image" Target="../media/image47.png"/><Relationship Id="rId15" Type="http://schemas.openxmlformats.org/officeDocument/2006/relationships/image" Target="../media/image57.png"/><Relationship Id="rId14" Type="http://schemas.openxmlformats.org/officeDocument/2006/relationships/image" Target="../media/image32.png"/><Relationship Id="rId16" Type="http://schemas.openxmlformats.org/officeDocument/2006/relationships/image" Target="../media/image34.png"/><Relationship Id="rId5" Type="http://schemas.openxmlformats.org/officeDocument/2006/relationships/hyperlink" Target="https://lhcbproject.web.cern.ch/Publications/LHCbProjectPublic/LHCb-PAPER-2017-016.html" TargetMode="External"/><Relationship Id="rId6" Type="http://schemas.openxmlformats.org/officeDocument/2006/relationships/hyperlink" Target="https://cds.cern.ch/record/2308409?ln=it" TargetMode="External"/><Relationship Id="rId7" Type="http://schemas.openxmlformats.org/officeDocument/2006/relationships/hyperlink" Target="https://gitlab.cern.ch/lhcb-datapkg/Gen/DecFiles/-/blob/v30r73/dkfiles/Lb_Lcmunu,pKpi=cocktail,Baryonlnu.dec" TargetMode="External"/><Relationship Id="rId8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58.png"/><Relationship Id="rId5" Type="http://schemas.openxmlformats.org/officeDocument/2006/relationships/image" Target="../media/image36.png"/><Relationship Id="rId6" Type="http://schemas.openxmlformats.org/officeDocument/2006/relationships/hyperlink" Target="https://cds.cern.ch/record/2806749" TargetMode="External"/><Relationship Id="rId7" Type="http://schemas.openxmlformats.org/officeDocument/2006/relationships/hyperlink" Target="https://cds.cern.ch/record/2814081" TargetMode="External"/><Relationship Id="rId8" Type="http://schemas.openxmlformats.org/officeDocument/2006/relationships/hyperlink" Target="https://cds.cern.ch/record/2814081" TargetMode="External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abs/physics/0503191" TargetMode="External"/><Relationship Id="rId10" Type="http://schemas.openxmlformats.org/officeDocument/2006/relationships/hyperlink" Target="https://arxiv.org/abs/physics/0503191" TargetMode="External"/><Relationship Id="rId13" Type="http://schemas.openxmlformats.org/officeDocument/2006/relationships/hyperlink" Target="https://cds.cern.ch/record/2814081" TargetMode="External"/><Relationship Id="rId12" Type="http://schemas.openxmlformats.org/officeDocument/2006/relationships/hyperlink" Target="https://arxiv.org/abs/physics/0503191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9" Type="http://schemas.openxmlformats.org/officeDocument/2006/relationships/hyperlink" Target="https://arxiv.org/abs/physics/0503191" TargetMode="External"/><Relationship Id="rId15" Type="http://schemas.openxmlformats.org/officeDocument/2006/relationships/hyperlink" Target="https://cds.cern.ch/record/2814081" TargetMode="External"/><Relationship Id="rId14" Type="http://schemas.openxmlformats.org/officeDocument/2006/relationships/hyperlink" Target="https://cds.cern.ch/record/2814081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48.png"/><Relationship Id="rId7" Type="http://schemas.openxmlformats.org/officeDocument/2006/relationships/hyperlink" Target="https://arxiv.org/abs/physics/0503191" TargetMode="External"/><Relationship Id="rId8" Type="http://schemas.openxmlformats.org/officeDocument/2006/relationships/hyperlink" Target="https://arxiv.org/abs/physics/0503191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60.png"/><Relationship Id="rId5" Type="http://schemas.openxmlformats.org/officeDocument/2006/relationships/hyperlink" Target="https://cds.cern.ch/record/2814081" TargetMode="External"/><Relationship Id="rId6" Type="http://schemas.openxmlformats.org/officeDocument/2006/relationships/hyperlink" Target="https://cds.cern.ch/record/2814081" TargetMode="External"/><Relationship Id="rId7" Type="http://schemas.openxmlformats.org/officeDocument/2006/relationships/hyperlink" Target="https://cds.cern.ch/record/2814081" TargetMode="External"/><Relationship Id="rId8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59.png"/><Relationship Id="rId5" Type="http://schemas.openxmlformats.org/officeDocument/2006/relationships/image" Target="../media/image50.png"/><Relationship Id="rId6" Type="http://schemas.openxmlformats.org/officeDocument/2006/relationships/hyperlink" Target="https://cds.cern.ch/record/2814081" TargetMode="External"/><Relationship Id="rId7" Type="http://schemas.openxmlformats.org/officeDocument/2006/relationships/hyperlink" Target="https://cds.cern.ch/record/2814081" TargetMode="External"/><Relationship Id="rId8" Type="http://schemas.openxmlformats.org/officeDocument/2006/relationships/hyperlink" Target="https://cds.cern.ch/record/2814081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abs/1812.01319" TargetMode="External"/><Relationship Id="rId4" Type="http://schemas.openxmlformats.org/officeDocument/2006/relationships/hyperlink" Target="https://arxiv.org/abs/2109.07388" TargetMode="External"/><Relationship Id="rId5" Type="http://schemas.openxmlformats.org/officeDocument/2006/relationships/image" Target="../media/image8.png"/><Relationship Id="rId6" Type="http://schemas.openxmlformats.org/officeDocument/2006/relationships/hyperlink" Target="https://iopscience.iop.org/article/10.1088/1742-6596/331/3/032023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epj-conferences.org/articles/epjconf/abs/2019/19/epjconf_chep2018_02040/epjconf_chep2018_02040.html" TargetMode="External"/><Relationship Id="rId4" Type="http://schemas.openxmlformats.org/officeDocument/2006/relationships/hyperlink" Target="https://www.epj-conferences.org/articles/epjconf/abs/2021/05/epjconf_chep2021_03043/epjconf_chep2021_03043.html" TargetMode="External"/><Relationship Id="rId5" Type="http://schemas.openxmlformats.org/officeDocument/2006/relationships/hyperlink" Target="https://indico.cern.ch/event/1076291/contributions/4589153/attachments/2354094/4016662/scikinC%20-%20Computing%20Tools%20in%20High%20Energy%20Physics.pdf" TargetMode="External"/><Relationship Id="rId6" Type="http://schemas.openxmlformats.org/officeDocument/2006/relationships/image" Target="../media/image6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Relationship Id="rId4" Type="http://schemas.openxmlformats.org/officeDocument/2006/relationships/image" Target="../media/image5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landerlini/lb-trksim-train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26.png"/><Relationship Id="rId6" Type="http://schemas.openxmlformats.org/officeDocument/2006/relationships/hyperlink" Target="https://cds.cern.ch/record/2806749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Generative Models </a:t>
            </a:r>
            <a:r>
              <a:rPr b="0" lang="it"/>
              <a:t>for the </a:t>
            </a:r>
            <a:r>
              <a:rPr lang="it"/>
              <a:t>ultra-fast simulation </a:t>
            </a:r>
            <a:r>
              <a:rPr b="0" lang="it"/>
              <a:t>of the</a:t>
            </a:r>
            <a:r>
              <a:rPr lang="it"/>
              <a:t> LHCb experiment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Lucio Anderlini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500"/>
              <a:t>Istituto Nazionale di Fisica Nucleare − Sezione di Firenze</a:t>
            </a:r>
            <a:endParaRPr i="1" sz="1500"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7" y="3867049"/>
            <a:ext cx="4233049" cy="9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552" y="3867050"/>
            <a:ext cx="1592512" cy="9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8427" y="3943250"/>
            <a:ext cx="2718278" cy="9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713125" y="4997379"/>
            <a:ext cx="370500" cy="1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638" y="815813"/>
            <a:ext cx="2754322" cy="198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874" y="2856038"/>
            <a:ext cx="2757857" cy="198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/>
        </p:nvSpPr>
        <p:spPr>
          <a:xfrm>
            <a:off x="720000" y="893700"/>
            <a:ext cx="4557300" cy="16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model  : </a:t>
            </a:r>
            <a:r>
              <a:rPr b="1" lang="it" sz="16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Gradient Boosted Decision Tree</a:t>
            </a:r>
            <a:endParaRPr b="1" sz="1600">
              <a:solidFill>
                <a:srgbClr val="904F1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loss   : 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Multi-class Cross Entropy</a:t>
            </a:r>
            <a:endParaRPr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input  : 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position and slope of tracks</a:t>
            </a:r>
            <a:endParaRPr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output : 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track classification as [ </a:t>
            </a:r>
            <a:r>
              <a:rPr i="1"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long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, </a:t>
            </a:r>
            <a:r>
              <a:rPr i="1"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upstream 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endParaRPr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i="1"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downstream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, </a:t>
            </a:r>
            <a:r>
              <a:rPr i="1"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non-reconstructed 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]</a:t>
            </a:r>
            <a:endParaRPr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913200" y="2731088"/>
            <a:ext cx="4170900" cy="400200"/>
          </a:xfrm>
          <a:prstGeom prst="rect">
            <a:avLst/>
          </a:prstGeom>
          <a:noFill/>
          <a:ln cap="flat" cmpd="sng" w="19050">
            <a:solidFill>
              <a:srgbClr val="904F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 performed on </a:t>
            </a:r>
            <a:r>
              <a:rPr b="1" lang="it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Detailed Simulation</a:t>
            </a:r>
            <a:endParaRPr b="1">
              <a:solidFill>
                <a:srgbClr val="904F1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720000" y="3281775"/>
            <a:ext cx="45573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good performance of the GBDT model well-reproduces the </a:t>
            </a:r>
            <a:r>
              <a:rPr b="1" lang="it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complex structure of shadows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describing the efficiency losses due to the non-trivial material sub-structure of the LHCb detector.</a:t>
            </a:r>
            <a:endParaRPr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7142288" y="3560988"/>
            <a:ext cx="1260000" cy="540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Weighted with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GBDT probability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(as “long track”)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 flipH="1" rot="5400000">
            <a:off x="7770838" y="2391750"/>
            <a:ext cx="18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</a:t>
            </a:r>
            <a:r>
              <a:rPr lang="it" sz="1100" u="sng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LHCb-FIGURE-2022-004</a:t>
            </a:r>
            <a:r>
              <a:rPr lang="it" sz="11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]</a:t>
            </a:r>
            <a:endParaRPr sz="1300">
              <a:solidFill>
                <a:srgbClr val="904F15"/>
              </a:solidFill>
            </a:endParaRPr>
          </a:p>
        </p:txBody>
      </p:sp>
      <p:sp>
        <p:nvSpPr>
          <p:cNvPr id="225" name="Google Shape;225;p22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26" name="Google Shape;226;p22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Tracking efficiency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32" name="Google Shape;232;p23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Generative Deep Neural Networks</a:t>
            </a:r>
            <a:endParaRPr/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3">
            <a:alphaModFix/>
          </a:blip>
          <a:srcRect b="0" l="0" r="0" t="2324"/>
          <a:stretch/>
        </p:blipFill>
        <p:spPr>
          <a:xfrm>
            <a:off x="47906" y="698700"/>
            <a:ext cx="3667126" cy="41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 rotWithShape="1">
          <a:blip r:embed="rId4">
            <a:alphaModFix/>
          </a:blip>
          <a:srcRect b="0" l="3278" r="0" t="16289"/>
          <a:stretch/>
        </p:blipFill>
        <p:spPr>
          <a:xfrm>
            <a:off x="1489471" y="2297878"/>
            <a:ext cx="1523282" cy="126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1988" y="3437050"/>
            <a:ext cx="4480475" cy="15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>
            <p:ph idx="1" type="body"/>
          </p:nvPr>
        </p:nvSpPr>
        <p:spPr>
          <a:xfrm>
            <a:off x="3625025" y="2326675"/>
            <a:ext cx="54561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it">
                <a:solidFill>
                  <a:srgbClr val="BB7537"/>
                </a:solidFill>
              </a:rPr>
              <a:t>Generative Adversarial Networks</a:t>
            </a:r>
            <a:r>
              <a:rPr lang="it"/>
              <a:t> (GANs) and </a:t>
            </a:r>
            <a:r>
              <a:rPr b="1" lang="it">
                <a:solidFill>
                  <a:srgbClr val="BB7537"/>
                </a:solidFill>
              </a:rPr>
              <a:t>Normalizing Flows </a:t>
            </a:r>
            <a:r>
              <a:rPr lang="it"/>
              <a:t>(NFs) are emerging as go-to solutions for building parametrizations for fast simulations.</a:t>
            </a:r>
            <a:endParaRPr/>
          </a:p>
        </p:txBody>
      </p:sp>
      <p:sp>
        <p:nvSpPr>
          <p:cNvPr id="237" name="Google Shape;237;p23"/>
          <p:cNvSpPr/>
          <p:nvPr/>
        </p:nvSpPr>
        <p:spPr>
          <a:xfrm>
            <a:off x="5182375" y="793975"/>
            <a:ext cx="1718100" cy="1063800"/>
          </a:xfrm>
          <a:prstGeom prst="roundRect">
            <a:avLst>
              <a:gd fmla="val 16667" name="adj"/>
            </a:avLst>
          </a:prstGeom>
          <a:solidFill>
            <a:srgbClr val="BB7537"/>
          </a:solidFill>
          <a:ln cap="flat" cmpd="sng" w="28575">
            <a:solidFill>
              <a:srgbClr val="904F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latin typeface="Oswald"/>
                <a:ea typeface="Oswald"/>
                <a:cs typeface="Oswald"/>
                <a:sym typeface="Oswald"/>
              </a:rPr>
              <a:t>DNN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4557475" y="826825"/>
            <a:ext cx="548700" cy="99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04F15"/>
          </a:solidFill>
          <a:ln cap="flat" cmpd="sng" w="19050">
            <a:solidFill>
              <a:srgbClr val="BB7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3"/>
          <p:cNvSpPr/>
          <p:nvPr/>
        </p:nvSpPr>
        <p:spPr>
          <a:xfrm>
            <a:off x="6995875" y="826825"/>
            <a:ext cx="548700" cy="99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04F15"/>
          </a:solidFill>
          <a:ln cap="flat" cmpd="sng" w="19050">
            <a:solidFill>
              <a:srgbClr val="BB7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"/>
          <p:cNvSpPr txBox="1"/>
          <p:nvPr/>
        </p:nvSpPr>
        <p:spPr>
          <a:xfrm rot="-5400000">
            <a:off x="3610825" y="1102450"/>
            <a:ext cx="140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Conditions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3"/>
          <p:cNvSpPr txBox="1"/>
          <p:nvPr/>
        </p:nvSpPr>
        <p:spPr>
          <a:xfrm>
            <a:off x="7455475" y="686800"/>
            <a:ext cx="1402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Random numbers (with the right </a:t>
            </a:r>
            <a:r>
              <a:rPr i="1" lang="it" sz="1800">
                <a:latin typeface="Calibri"/>
                <a:ea typeface="Calibri"/>
                <a:cs typeface="Calibri"/>
                <a:sym typeface="Calibri"/>
              </a:rPr>
              <a:t>pdf</a:t>
            </a: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3"/>
          <p:cNvSpPr/>
          <p:nvPr/>
        </p:nvSpPr>
        <p:spPr>
          <a:xfrm rot="-1553496">
            <a:off x="5163238" y="4136380"/>
            <a:ext cx="1392585" cy="321880"/>
          </a:xfrm>
          <a:prstGeom prst="roundRect">
            <a:avLst>
              <a:gd fmla="val 16667" name="adj"/>
            </a:avLst>
          </a:prstGeom>
          <a:solidFill>
            <a:srgbClr val="EEEEEE">
              <a:alpha val="31690"/>
            </a:srgbClr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CC0000"/>
                </a:solidFill>
                <a:latin typeface="Oswald"/>
                <a:ea typeface="Oswald"/>
                <a:cs typeface="Oswald"/>
                <a:sym typeface="Oswald"/>
              </a:rPr>
              <a:t>Not in this talk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/>
          <p:nvPr>
            <p:ph idx="1" type="body"/>
          </p:nvPr>
        </p:nvSpPr>
        <p:spPr>
          <a:xfrm>
            <a:off x="265950" y="2571750"/>
            <a:ext cx="4345800" cy="23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Smearing is most often treated by adding Gaussian-distributed noise.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Unfortunately, </a:t>
            </a:r>
            <a:r>
              <a:rPr b="1" lang="it">
                <a:solidFill>
                  <a:srgbClr val="BB7537"/>
                </a:solidFill>
              </a:rPr>
              <a:t>error distributions are not Gaussians</a:t>
            </a:r>
            <a:r>
              <a:rPr lang="it"/>
              <a:t> and </a:t>
            </a:r>
            <a:r>
              <a:rPr b="1" lang="it">
                <a:solidFill>
                  <a:srgbClr val="BB7537"/>
                </a:solidFill>
              </a:rPr>
              <a:t>correlations </a:t>
            </a:r>
            <a:r>
              <a:rPr lang="it"/>
              <a:t>between reconstruction errors are not trivial.</a:t>
            </a:r>
            <a:endParaRPr/>
          </a:p>
        </p:txBody>
      </p:sp>
      <p:sp>
        <p:nvSpPr>
          <p:cNvPr id="248" name="Google Shape;248;p24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49" name="Google Shape;249;p24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Tracking resolution modeling with a GAN</a:t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>
            <a:off x="2859275" y="889425"/>
            <a:ext cx="1718100" cy="1063800"/>
          </a:xfrm>
          <a:prstGeom prst="roundRect">
            <a:avLst>
              <a:gd fmla="val 16667" name="adj"/>
            </a:avLst>
          </a:prstGeom>
          <a:solidFill>
            <a:srgbClr val="BB7537"/>
          </a:solidFill>
          <a:ln cap="flat" cmpd="sng" w="28575">
            <a:solidFill>
              <a:srgbClr val="904F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latin typeface="Oswald"/>
                <a:ea typeface="Oswald"/>
                <a:cs typeface="Oswald"/>
                <a:sym typeface="Oswald"/>
              </a:rPr>
              <a:t>DNN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2234375" y="922275"/>
            <a:ext cx="548700" cy="99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04F15"/>
          </a:solidFill>
          <a:ln cap="flat" cmpd="sng" w="19050">
            <a:solidFill>
              <a:srgbClr val="BB7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4672775" y="922275"/>
            <a:ext cx="548700" cy="99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04F15"/>
          </a:solidFill>
          <a:ln cap="flat" cmpd="sng" w="19050">
            <a:solidFill>
              <a:srgbClr val="BB7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4"/>
          <p:cNvSpPr txBox="1"/>
          <p:nvPr/>
        </p:nvSpPr>
        <p:spPr>
          <a:xfrm>
            <a:off x="241075" y="751825"/>
            <a:ext cx="206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Generator-level particle features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(origin position, momentum coords)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5132375" y="782250"/>
            <a:ext cx="164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Reconstruction errors on intercept and slopes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24"/>
          <p:cNvPicPr preferRelativeResize="0"/>
          <p:nvPr/>
        </p:nvPicPr>
        <p:blipFill rotWithShape="1">
          <a:blip r:embed="rId3">
            <a:alphaModFix/>
          </a:blip>
          <a:srcRect b="0" l="0" r="8374" t="11606"/>
          <a:stretch/>
        </p:blipFill>
        <p:spPr>
          <a:xfrm>
            <a:off x="5026050" y="2198850"/>
            <a:ext cx="3636813" cy="26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"/>
          <p:cNvSpPr txBox="1"/>
          <p:nvPr/>
        </p:nvSpPr>
        <p:spPr>
          <a:xfrm rot="-5400000">
            <a:off x="4210475" y="3220925"/>
            <a:ext cx="15225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Error on slope t</a:t>
            </a:r>
            <a:r>
              <a:rPr baseline="-25000" lang="it">
                <a:latin typeface="Calibri"/>
                <a:ea typeface="Calibri"/>
                <a:cs typeface="Calibri"/>
                <a:sym typeface="Calibri"/>
              </a:rPr>
              <a:t>x</a:t>
            </a:r>
            <a:endParaRPr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6004865" y="4656345"/>
            <a:ext cx="2207400" cy="21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Error on intercept 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24"/>
          <p:cNvPicPr preferRelativeResize="0"/>
          <p:nvPr/>
        </p:nvPicPr>
        <p:blipFill rotWithShape="1">
          <a:blip r:embed="rId4">
            <a:alphaModFix/>
          </a:blip>
          <a:srcRect b="0" l="13299" r="0" t="0"/>
          <a:stretch/>
        </p:blipFill>
        <p:spPr>
          <a:xfrm>
            <a:off x="6928775" y="150225"/>
            <a:ext cx="2207400" cy="192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"/>
          <p:cNvSpPr txBox="1"/>
          <p:nvPr/>
        </p:nvSpPr>
        <p:spPr>
          <a:xfrm>
            <a:off x="6939730" y="166602"/>
            <a:ext cx="16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(cartoon)</a:t>
            </a:r>
            <a:endParaRPr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4"/>
          <p:cNvSpPr txBox="1"/>
          <p:nvPr/>
        </p:nvSpPr>
        <p:spPr>
          <a:xfrm>
            <a:off x="6957680" y="2198852"/>
            <a:ext cx="16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(cartoon)</a:t>
            </a:r>
            <a:endParaRPr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138" y="825225"/>
            <a:ext cx="278388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140" y="2846625"/>
            <a:ext cx="2783880" cy="19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5"/>
          <p:cNvSpPr txBox="1"/>
          <p:nvPr/>
        </p:nvSpPr>
        <p:spPr>
          <a:xfrm flipH="1" rot="5400000">
            <a:off x="7770838" y="2391750"/>
            <a:ext cx="18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</a:t>
            </a:r>
            <a:r>
              <a:rPr lang="it" sz="1100" u="sng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LHCb-FIGURE-2022-004</a:t>
            </a:r>
            <a:r>
              <a:rPr lang="it" sz="11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]</a:t>
            </a:r>
            <a:endParaRPr sz="1300">
              <a:solidFill>
                <a:srgbClr val="904F15"/>
              </a:solidFill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720000" y="1033637"/>
            <a:ext cx="4557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model  : </a:t>
            </a:r>
            <a:r>
              <a:rPr b="1" lang="it" sz="16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Generative Adversarial Networks</a:t>
            </a:r>
            <a:endParaRPr b="1" sz="1600">
              <a:solidFill>
                <a:srgbClr val="904F1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loss   : 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Binary Cross Entropy</a:t>
            </a:r>
            <a:endParaRPr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input  : 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position, slope and momentum of tracks</a:t>
            </a:r>
            <a:endParaRPr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output : 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reconstructed tracks information</a:t>
            </a:r>
            <a:endParaRPr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913200" y="2654163"/>
            <a:ext cx="4170900" cy="400200"/>
          </a:xfrm>
          <a:prstGeom prst="rect">
            <a:avLst/>
          </a:prstGeom>
          <a:noFill/>
          <a:ln cap="flat" cmpd="sng" w="19050">
            <a:solidFill>
              <a:srgbClr val="904F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 performed on </a:t>
            </a:r>
            <a:r>
              <a:rPr b="1" lang="it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Detailed Simulation</a:t>
            </a:r>
            <a:endParaRPr b="1">
              <a:solidFill>
                <a:srgbClr val="904F1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720000" y="3226813"/>
            <a:ext cx="45573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x-projection of the </a:t>
            </a:r>
            <a:r>
              <a:rPr i="1"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Impact Parameter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of tracks originated from the </a:t>
            </a:r>
            <a:r>
              <a:rPr i="1"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Primary Vertex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well-reproduced by the GAN-based model even if </a:t>
            </a:r>
            <a:r>
              <a:rPr b="1" lang="it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neither the transverse momentum nor the phi angle are used for training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25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72" name="Google Shape;272;p25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Tracking resolution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6"/>
          <p:cNvGrpSpPr/>
          <p:nvPr/>
        </p:nvGrpSpPr>
        <p:grpSpPr>
          <a:xfrm>
            <a:off x="6048300" y="4066175"/>
            <a:ext cx="2570850" cy="688200"/>
            <a:chOff x="5699200" y="3011338"/>
            <a:chExt cx="2570850" cy="688200"/>
          </a:xfrm>
        </p:grpSpPr>
        <p:sp>
          <p:nvSpPr>
            <p:cNvPr id="278" name="Google Shape;278;p26"/>
            <p:cNvSpPr/>
            <p:nvPr/>
          </p:nvSpPr>
          <p:spPr>
            <a:xfrm>
              <a:off x="5699200" y="3011338"/>
              <a:ext cx="2570700" cy="688200"/>
            </a:xfrm>
            <a:prstGeom prst="roundRect">
              <a:avLst>
                <a:gd fmla="val 16645" name="adj"/>
              </a:avLst>
            </a:prstGeom>
            <a:solidFill>
              <a:srgbClr val="F3F3F3"/>
            </a:solidFill>
            <a:ln cap="flat" cmpd="sng" w="19050">
              <a:solidFill>
                <a:srgbClr val="2629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 u="sng">
                  <a:solidFill>
                    <a:srgbClr val="26292F"/>
                  </a:solidFill>
                  <a:latin typeface="Calibri"/>
                  <a:ea typeface="Calibri"/>
                  <a:cs typeface="Calibri"/>
                  <a:sym typeface="Calibri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github.com/mbarbetti/lb-pidsim-train</a:t>
              </a:r>
              <a:endParaRPr sz="1100">
                <a:solidFill>
                  <a:srgbClr val="26292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5699350" y="3012613"/>
              <a:ext cx="2570700" cy="314400"/>
            </a:xfrm>
            <a:prstGeom prst="round2SameRect">
              <a:avLst>
                <a:gd fmla="val 32204" name="adj1"/>
                <a:gd fmla="val 0" name="adj2"/>
              </a:avLst>
            </a:prstGeom>
            <a:solidFill>
              <a:srgbClr val="2629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PID  Models Training Repo</a:t>
              </a:r>
              <a:endPara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0" name="Google Shape;28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78775" y="3025825"/>
              <a:ext cx="347586" cy="28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" name="Google Shape;281;p26"/>
          <p:cNvSpPr txBox="1"/>
          <p:nvPr/>
        </p:nvSpPr>
        <p:spPr>
          <a:xfrm>
            <a:off x="3096000" y="4373550"/>
            <a:ext cx="150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Calibration samples</a:t>
            </a:r>
            <a:endParaRPr sz="10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</a:t>
            </a:r>
            <a:r>
              <a:rPr lang="it" sz="1000" u="sng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LHCb-PUB-2016-020</a:t>
            </a:r>
            <a:r>
              <a:rPr lang="it" sz="10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]</a:t>
            </a:r>
            <a:endParaRPr sz="10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Google Shape;282;p26"/>
          <p:cNvSpPr txBox="1"/>
          <p:nvPr/>
        </p:nvSpPr>
        <p:spPr>
          <a:xfrm>
            <a:off x="524850" y="832350"/>
            <a:ext cx="80943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</a:t>
            </a:r>
            <a:r>
              <a:rPr b="1" lang="it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overcome the typical issues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of GANs training, the parameterization of the LHCb Particle Identification system rely on </a:t>
            </a:r>
            <a:r>
              <a:rPr b="1" lang="it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CramerGAN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a stable, reliable and powerful GAN algorithm.</a:t>
            </a:r>
            <a:endParaRPr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83" name="Google Shape;283;p26"/>
          <p:cNvGrpSpPr/>
          <p:nvPr/>
        </p:nvGrpSpPr>
        <p:grpSpPr>
          <a:xfrm>
            <a:off x="1782375" y="1661650"/>
            <a:ext cx="5579250" cy="547175"/>
            <a:chOff x="1728350" y="955138"/>
            <a:chExt cx="5579250" cy="547175"/>
          </a:xfrm>
        </p:grpSpPr>
        <p:sp>
          <p:nvSpPr>
            <p:cNvPr id="284" name="Google Shape;284;p26"/>
            <p:cNvSpPr/>
            <p:nvPr/>
          </p:nvSpPr>
          <p:spPr>
            <a:xfrm>
              <a:off x="4427600" y="962288"/>
              <a:ext cx="2880000" cy="540000"/>
            </a:xfrm>
            <a:prstGeom prst="chevron">
              <a:avLst>
                <a:gd fmla="val 50000" name="adj"/>
              </a:avLst>
            </a:prstGeom>
            <a:solidFill>
              <a:srgbClr val="904F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1728350" y="962313"/>
              <a:ext cx="2699100" cy="540000"/>
            </a:xfrm>
            <a:prstGeom prst="homePlate">
              <a:avLst>
                <a:gd fmla="val 50000" name="adj"/>
              </a:avLst>
            </a:prstGeom>
            <a:noFill/>
            <a:ln cap="flat" cmpd="sng" w="19050">
              <a:solidFill>
                <a:srgbClr val="904F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6"/>
            <p:cNvSpPr txBox="1"/>
            <p:nvPr/>
          </p:nvSpPr>
          <p:spPr>
            <a:xfrm>
              <a:off x="1728350" y="962288"/>
              <a:ext cx="24315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solidFill>
                    <a:srgbClr val="182C4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PID models are trained </a:t>
              </a:r>
              <a:endParaRPr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solidFill>
                    <a:srgbClr val="182C4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using </a:t>
              </a:r>
              <a:r>
                <a:rPr b="1" lang="it">
                  <a:solidFill>
                    <a:srgbClr val="904F15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Calibration Samples</a:t>
              </a:r>
              <a:endParaRPr b="1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7" name="Google Shape;287;p26"/>
            <p:cNvSpPr txBox="1"/>
            <p:nvPr/>
          </p:nvSpPr>
          <p:spPr>
            <a:xfrm>
              <a:off x="4715700" y="955138"/>
              <a:ext cx="24315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Need for removing </a:t>
              </a:r>
              <a:endPara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the </a:t>
              </a:r>
              <a:r>
                <a:rPr b="1" lang="it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residual background</a:t>
              </a:r>
              <a:endParaRPr i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88" name="Google Shape;288;p26"/>
          <p:cNvSpPr txBox="1"/>
          <p:nvPr/>
        </p:nvSpPr>
        <p:spPr>
          <a:xfrm>
            <a:off x="524850" y="2412325"/>
            <a:ext cx="8094300" cy="17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8900" lvl="0" marL="36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2C4D"/>
              </a:buClr>
              <a:buSzPts val="1400"/>
              <a:buFont typeface="Century Gothic"/>
              <a:buChar char="●"/>
            </a:pP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CramerGANs are used to define </a:t>
            </a:r>
            <a:r>
              <a:rPr b="1" lang="it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robust base models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parameterizing both the signal and background components within the Calibration Samples</a:t>
            </a:r>
            <a:endParaRPr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68900" lvl="0" marL="3600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182C4D"/>
              </a:buClr>
              <a:buSzPts val="1400"/>
              <a:buFont typeface="Century Gothic"/>
              <a:buChar char="●"/>
            </a:pP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base models are then </a:t>
            </a:r>
            <a:r>
              <a:rPr b="1" lang="it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fine-tuned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driven by either the </a:t>
            </a:r>
            <a:r>
              <a:rPr i="1"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Binary Cross Entropy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or the </a:t>
            </a:r>
            <a:r>
              <a:rPr i="1"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Wasserstein distance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as loss function</a:t>
            </a:r>
            <a:endParaRPr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68900" lvl="0" marL="3600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182C4D"/>
              </a:buClr>
              <a:buSzPts val="1400"/>
              <a:buFont typeface="Century Gothic"/>
              <a:buChar char="●"/>
            </a:pP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fine-tuning strategies are modified to </a:t>
            </a:r>
            <a:r>
              <a:rPr b="1" lang="it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statistically subtract the background component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[</a:t>
            </a:r>
            <a:r>
              <a:rPr lang="it" u="sng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JINST 14 (2019) P08020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]</a:t>
            </a:r>
            <a:endParaRPr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26"/>
          <p:cNvSpPr txBox="1"/>
          <p:nvPr/>
        </p:nvSpPr>
        <p:spPr>
          <a:xfrm>
            <a:off x="216000" y="4373550"/>
            <a:ext cx="13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GAN issues</a:t>
            </a:r>
            <a:endParaRPr sz="10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</a:t>
            </a:r>
            <a:r>
              <a:rPr lang="it" sz="1000" u="sng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arXiv:1701.04862</a:t>
            </a:r>
            <a:r>
              <a:rPr lang="it" sz="10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]</a:t>
            </a:r>
            <a:endParaRPr sz="10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0" name="Google Shape;290;p26"/>
          <p:cNvSpPr txBox="1"/>
          <p:nvPr/>
        </p:nvSpPr>
        <p:spPr>
          <a:xfrm>
            <a:off x="1656000" y="4373550"/>
            <a:ext cx="13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CramerGAN</a:t>
            </a:r>
            <a:endParaRPr sz="10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</a:t>
            </a:r>
            <a:r>
              <a:rPr lang="it" sz="1000" u="sng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arXiv:1705.10743</a:t>
            </a:r>
            <a:r>
              <a:rPr lang="it" sz="10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]</a:t>
            </a:r>
            <a:endParaRPr sz="10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26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92" name="Google Shape;292;p26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Training Particle Identification on real data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>
            <p:ph idx="1" type="body"/>
          </p:nvPr>
        </p:nvSpPr>
        <p:spPr>
          <a:xfrm>
            <a:off x="374675" y="782875"/>
            <a:ext cx="5369100" cy="18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BB7537"/>
                </a:solidFill>
              </a:rPr>
              <a:t>Calibration datasets are obtained selecting special decay modes</a:t>
            </a:r>
            <a:r>
              <a:rPr lang="it"/>
              <a:t> (enabling Particle Identification with </a:t>
            </a:r>
            <a:r>
              <a:rPr i="1" lang="it"/>
              <a:t>tag&amp;probe</a:t>
            </a:r>
            <a:r>
              <a:rPr lang="it"/>
              <a:t> techniques) with </a:t>
            </a:r>
            <a:r>
              <a:rPr b="1" lang="it">
                <a:solidFill>
                  <a:srgbClr val="BB7537"/>
                </a:solidFill>
              </a:rPr>
              <a:t>special trigger lines explicitly avoiding biases on the probe</a:t>
            </a:r>
            <a:r>
              <a:rPr lang="it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it">
                <a:solidFill>
                  <a:srgbClr val="BB7537"/>
                </a:solidFill>
              </a:rPr>
              <a:t>Background is then subtracted with sPlot technique</a:t>
            </a:r>
            <a:r>
              <a:rPr lang="it"/>
              <a:t>.</a:t>
            </a:r>
            <a:endParaRPr/>
          </a:p>
        </p:txBody>
      </p:sp>
      <p:sp>
        <p:nvSpPr>
          <p:cNvPr id="298" name="Google Shape;298;p27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99" name="Google Shape;299;p27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Training Particle Identification models on real data</a:t>
            </a:r>
            <a:endParaRPr/>
          </a:p>
        </p:txBody>
      </p:sp>
      <p:pic>
        <p:nvPicPr>
          <p:cNvPr id="300" name="Google Shape;3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597" y="710975"/>
            <a:ext cx="2651275" cy="19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/>
        </p:nvSpPr>
        <p:spPr>
          <a:xfrm rot="-5400000">
            <a:off x="7096125" y="871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rgbClr val="3790B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JINST 14 (2019) P08020</a:t>
            </a:r>
            <a:endParaRPr/>
          </a:p>
        </p:txBody>
      </p:sp>
      <p:pic>
        <p:nvPicPr>
          <p:cNvPr id="302" name="Google Shape;30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2525" y="3076125"/>
            <a:ext cx="2713699" cy="19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 rotWithShape="1">
          <a:blip r:embed="rId6">
            <a:alphaModFix/>
          </a:blip>
          <a:srcRect b="0" l="0" r="3781" t="15987"/>
          <a:stretch/>
        </p:blipFill>
        <p:spPr>
          <a:xfrm>
            <a:off x="6130990" y="2494542"/>
            <a:ext cx="2483575" cy="6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7"/>
          <p:cNvSpPr/>
          <p:nvPr/>
        </p:nvSpPr>
        <p:spPr>
          <a:xfrm>
            <a:off x="6494175" y="2532950"/>
            <a:ext cx="19023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04F15">
              <a:alpha val="1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27"/>
          <p:cNvPicPr preferRelativeResize="0"/>
          <p:nvPr/>
        </p:nvPicPr>
        <p:blipFill rotWithShape="1">
          <a:blip r:embed="rId7">
            <a:alphaModFix/>
          </a:blip>
          <a:srcRect b="0" l="2723" r="0" t="0"/>
          <a:stretch/>
        </p:blipFill>
        <p:spPr>
          <a:xfrm>
            <a:off x="56473" y="2842350"/>
            <a:ext cx="3256400" cy="21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33875" y="2907702"/>
            <a:ext cx="2713700" cy="1897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/>
          <p:nvPr>
            <p:ph idx="1" type="body"/>
          </p:nvPr>
        </p:nvSpPr>
        <p:spPr>
          <a:xfrm>
            <a:off x="374675" y="935281"/>
            <a:ext cx="8457600" cy="11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loss function of the Discriminator is then simply modified to statistically subtract the background contribution.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For example for the binary cross-entropy,</a:t>
            </a:r>
            <a:endParaRPr/>
          </a:p>
        </p:txBody>
      </p:sp>
      <p:sp>
        <p:nvSpPr>
          <p:cNvPr id="312" name="Google Shape;312;p28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13" name="Google Shape;313;p28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Modification to the loss to ignore the background</a:t>
            </a:r>
            <a:endParaRPr/>
          </a:p>
        </p:txBody>
      </p:sp>
      <p:pic>
        <p:nvPicPr>
          <p:cNvPr id="314" name="Google Shape;3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00" y="2345500"/>
            <a:ext cx="7690075" cy="8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8"/>
          <p:cNvSpPr txBox="1"/>
          <p:nvPr>
            <p:ph idx="1" type="body"/>
          </p:nvPr>
        </p:nvSpPr>
        <p:spPr>
          <a:xfrm>
            <a:off x="374675" y="3449881"/>
            <a:ext cx="8457600" cy="11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Techniques to stabilize the GAN training when using negative weights were studied in more detail in [</a:t>
            </a:r>
            <a:r>
              <a:rPr lang="it" u="sng">
                <a:solidFill>
                  <a:schemeClr val="hlink"/>
                </a:solidFill>
                <a:hlinkClick r:id="rId4"/>
              </a:rPr>
              <a:t>Borisyaka (2019)</a:t>
            </a:r>
            <a:r>
              <a:rPr lang="it"/>
              <a:t>]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/>
          <p:nvPr/>
        </p:nvSpPr>
        <p:spPr>
          <a:xfrm flipH="1">
            <a:off x="1439988" y="4398100"/>
            <a:ext cx="18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</a:t>
            </a:r>
            <a:r>
              <a:rPr lang="it" sz="1100" u="sng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LHCb-FIGURE-2022-004</a:t>
            </a:r>
            <a:r>
              <a:rPr lang="it" sz="11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]</a:t>
            </a:r>
            <a:endParaRPr sz="1300"/>
          </a:p>
        </p:txBody>
      </p:sp>
      <p:sp>
        <p:nvSpPr>
          <p:cNvPr id="321" name="Google Shape;321;p29"/>
          <p:cNvSpPr txBox="1"/>
          <p:nvPr/>
        </p:nvSpPr>
        <p:spPr>
          <a:xfrm>
            <a:off x="4689150" y="1149950"/>
            <a:ext cx="40857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model  : </a:t>
            </a:r>
            <a:r>
              <a:rPr b="1" lang="it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Generative Adversarial Networks</a:t>
            </a:r>
            <a:endParaRPr b="1">
              <a:solidFill>
                <a:srgbClr val="904F1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loss   :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Energy distance (baseline) + 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BCE / Wasserstein distance (tuning)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input  :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track kinematic parameters and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detector occupancy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output :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high-level response of the Muon detector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4932000" y="3047475"/>
            <a:ext cx="3600000" cy="360000"/>
          </a:xfrm>
          <a:prstGeom prst="rect">
            <a:avLst/>
          </a:prstGeom>
          <a:noFill/>
          <a:ln cap="flat" cmpd="sng" w="19050">
            <a:solidFill>
              <a:srgbClr val="904F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 performed on </a:t>
            </a:r>
            <a:r>
              <a:rPr b="1" lang="it" sz="12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Calibration Samples</a:t>
            </a:r>
            <a:endParaRPr b="1" sz="1200">
              <a:solidFill>
                <a:srgbClr val="904F1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3" name="Google Shape;323;p29"/>
          <p:cNvSpPr txBox="1"/>
          <p:nvPr/>
        </p:nvSpPr>
        <p:spPr>
          <a:xfrm>
            <a:off x="4572000" y="3604000"/>
            <a:ext cx="432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neural networks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trained in </a:t>
            </a:r>
            <a:r>
              <a:rPr i="1"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adversarial configuration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are used to parameterize the </a:t>
            </a:r>
            <a:r>
              <a:rPr b="1" lang="it" sz="12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high-level response of the Muon detector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 muon and proton tracks.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4" name="Google Shape;3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00" y="1026750"/>
            <a:ext cx="4319999" cy="326330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9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26" name="Google Shape;326;p29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Muon detector: </a:t>
            </a:r>
            <a:r>
              <a:rPr b="0" i="1" lang="it"/>
              <a:t>muon-proton separation</a:t>
            </a:r>
            <a:endParaRPr b="0"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/>
          <p:nvPr/>
        </p:nvSpPr>
        <p:spPr>
          <a:xfrm flipH="1">
            <a:off x="1439988" y="4398100"/>
            <a:ext cx="18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</a:t>
            </a:r>
            <a:r>
              <a:rPr lang="it" sz="1100" u="sng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LHCb-FIGURE-2022-004</a:t>
            </a:r>
            <a:r>
              <a:rPr lang="it" sz="11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]</a:t>
            </a:r>
            <a:endParaRPr sz="1300"/>
          </a:p>
        </p:txBody>
      </p:sp>
      <p:sp>
        <p:nvSpPr>
          <p:cNvPr id="332" name="Google Shape;332;p30"/>
          <p:cNvSpPr txBox="1"/>
          <p:nvPr/>
        </p:nvSpPr>
        <p:spPr>
          <a:xfrm>
            <a:off x="4752000" y="1149950"/>
            <a:ext cx="39600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model  : </a:t>
            </a:r>
            <a:r>
              <a:rPr b="1" lang="it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Generative Adversarial Networks</a:t>
            </a:r>
            <a:endParaRPr b="1">
              <a:solidFill>
                <a:srgbClr val="904F1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loss   :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Energy distance (baseline) + 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BCE / Wasserstein distance (tuning)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input  :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track kinematic parameters and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detector occupancy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output :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high-level response of the Rich detector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Google Shape;333;p30"/>
          <p:cNvSpPr txBox="1"/>
          <p:nvPr/>
        </p:nvSpPr>
        <p:spPr>
          <a:xfrm>
            <a:off x="4932000" y="3047475"/>
            <a:ext cx="3600000" cy="360000"/>
          </a:xfrm>
          <a:prstGeom prst="rect">
            <a:avLst/>
          </a:prstGeom>
          <a:noFill/>
          <a:ln cap="flat" cmpd="sng" w="19050">
            <a:solidFill>
              <a:srgbClr val="904F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 performed on </a:t>
            </a:r>
            <a:r>
              <a:rPr b="1" lang="it" sz="12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Calibration Samples</a:t>
            </a:r>
            <a:endParaRPr b="1" sz="1200">
              <a:solidFill>
                <a:srgbClr val="904F1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" name="Google Shape;334;p30"/>
          <p:cNvSpPr txBox="1"/>
          <p:nvPr/>
        </p:nvSpPr>
        <p:spPr>
          <a:xfrm>
            <a:off x="4572000" y="3604000"/>
            <a:ext cx="432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neural networks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trained in </a:t>
            </a:r>
            <a:r>
              <a:rPr i="1"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adversarial configuration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are used to parameterize the </a:t>
            </a:r>
            <a:r>
              <a:rPr b="1" lang="it" sz="12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high-level response of the Rich detector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 kaon and pion tracks.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00" y="1007850"/>
            <a:ext cx="4319999" cy="32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37" name="Google Shape;337;p30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Rich detector: </a:t>
            </a:r>
            <a:r>
              <a:rPr b="0" i="1" lang="it"/>
              <a:t>kaon-pion separation</a:t>
            </a:r>
            <a:endParaRPr b="0" i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399" y="2845675"/>
            <a:ext cx="2807639" cy="198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399" y="825213"/>
            <a:ext cx="2807639" cy="198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1"/>
          <p:cNvSpPr txBox="1"/>
          <p:nvPr/>
        </p:nvSpPr>
        <p:spPr>
          <a:xfrm>
            <a:off x="720000" y="1105025"/>
            <a:ext cx="4170900" cy="16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model  : </a:t>
            </a:r>
            <a:r>
              <a:rPr b="1" lang="it" sz="16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Gradient Boosted Decision Tree</a:t>
            </a:r>
            <a:endParaRPr b="1" sz="1600">
              <a:solidFill>
                <a:srgbClr val="904F1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loss   : 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Binary Cross Entropy</a:t>
            </a:r>
            <a:endParaRPr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input  : 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track kinematic parameters and</a:t>
            </a:r>
            <a:endParaRPr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detector occupancy</a:t>
            </a:r>
            <a:endParaRPr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output : 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isMuon passed [ </a:t>
            </a:r>
            <a:r>
              <a:rPr lang="it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True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, </a:t>
            </a:r>
            <a:r>
              <a:rPr lang="it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False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]</a:t>
            </a:r>
            <a:endParaRPr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720000" y="2909463"/>
            <a:ext cx="4170900" cy="400200"/>
          </a:xfrm>
          <a:prstGeom prst="rect">
            <a:avLst/>
          </a:prstGeom>
          <a:noFill/>
          <a:ln cap="flat" cmpd="sng" w="19050">
            <a:solidFill>
              <a:srgbClr val="904F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 performed on </a:t>
            </a:r>
            <a:r>
              <a:rPr b="1" lang="it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Calibration Samples</a:t>
            </a:r>
            <a:endParaRPr b="1">
              <a:solidFill>
                <a:srgbClr val="904F1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720000" y="3480025"/>
            <a:ext cx="41709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</a:t>
            </a:r>
            <a:r>
              <a:rPr b="1" lang="it">
                <a:solidFill>
                  <a:srgbClr val="014F8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it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residual background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of Calibration Samples is subtracted when training the GBDT. The model well-reproduces the behaviour of the </a:t>
            </a:r>
            <a:r>
              <a:rPr b="1" lang="it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isMuon criterion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on data. </a:t>
            </a:r>
            <a:endParaRPr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7" name="Google Shape;347;p31"/>
          <p:cNvSpPr txBox="1"/>
          <p:nvPr/>
        </p:nvSpPr>
        <p:spPr>
          <a:xfrm flipH="1" rot="5400000">
            <a:off x="7770838" y="2391750"/>
            <a:ext cx="18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</a:t>
            </a:r>
            <a:r>
              <a:rPr lang="it" sz="1100" u="sng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LHCb-FIGURE-2022-004</a:t>
            </a:r>
            <a:r>
              <a:rPr lang="it" sz="11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]</a:t>
            </a:r>
            <a:endParaRPr sz="1300"/>
          </a:p>
        </p:txBody>
      </p:sp>
      <p:sp>
        <p:nvSpPr>
          <p:cNvPr id="348" name="Google Shape;348;p31"/>
          <p:cNvSpPr txBox="1"/>
          <p:nvPr/>
        </p:nvSpPr>
        <p:spPr>
          <a:xfrm>
            <a:off x="-88800" y="537150"/>
            <a:ext cx="16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isMuon criterion</a:t>
            </a:r>
            <a:endParaRPr sz="10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</a:t>
            </a:r>
            <a:r>
              <a:rPr lang="it" sz="1000" u="sng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JINST 8 (2013) P10020</a:t>
            </a:r>
            <a:r>
              <a:rPr lang="it" sz="10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]</a:t>
            </a:r>
            <a:endParaRPr sz="10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7163988" y="3507738"/>
            <a:ext cx="1260000" cy="540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sWeighted +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weighted with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GBDT probability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0" name="Google Shape;350;p31"/>
          <p:cNvSpPr txBox="1"/>
          <p:nvPr/>
        </p:nvSpPr>
        <p:spPr>
          <a:xfrm>
            <a:off x="7343988" y="1635738"/>
            <a:ext cx="900000" cy="288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sWeighted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1" name="Google Shape;351;p31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52" name="Google Shape;352;p31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Loose Binary Muon Identification Criterion: </a:t>
            </a:r>
            <a:r>
              <a:rPr b="0" i="1" lang="it"/>
              <a:t>isMuon</a:t>
            </a:r>
            <a:endParaRPr b="0"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4"/>
          <p:cNvGrpSpPr/>
          <p:nvPr/>
        </p:nvGrpSpPr>
        <p:grpSpPr>
          <a:xfrm>
            <a:off x="7734775" y="954700"/>
            <a:ext cx="1166700" cy="3742438"/>
            <a:chOff x="7735675" y="775263"/>
            <a:chExt cx="1166700" cy="3742438"/>
          </a:xfrm>
        </p:grpSpPr>
        <p:sp>
          <p:nvSpPr>
            <p:cNvPr id="77" name="Google Shape;77;p14"/>
            <p:cNvSpPr txBox="1"/>
            <p:nvPr/>
          </p:nvSpPr>
          <p:spPr>
            <a:xfrm>
              <a:off x="7891525" y="775263"/>
              <a:ext cx="855000" cy="908100"/>
            </a:xfrm>
            <a:prstGeom prst="rect">
              <a:avLst/>
            </a:prstGeom>
            <a:noFill/>
            <a:ln cap="flat" cmpd="sng" w="38100">
              <a:solidFill>
                <a:srgbClr val="182C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182C4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fully</a:t>
              </a:r>
              <a:endParaRPr b="1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solidFill>
                    <a:srgbClr val="182C4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software trigger system</a:t>
              </a:r>
              <a:endParaRPr sz="11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8" name="Google Shape;78;p14"/>
            <p:cNvSpPr txBox="1"/>
            <p:nvPr/>
          </p:nvSpPr>
          <p:spPr>
            <a:xfrm>
              <a:off x="7735675" y="1832850"/>
              <a:ext cx="1166700" cy="738900"/>
            </a:xfrm>
            <a:prstGeom prst="rect">
              <a:avLst/>
            </a:prstGeom>
            <a:noFill/>
            <a:ln cap="flat" cmpd="sng" w="38100">
              <a:solidFill>
                <a:srgbClr val="182C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182C4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x 5</a:t>
              </a:r>
              <a:endParaRPr b="1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solidFill>
                    <a:srgbClr val="182C4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instantaneous luminosity</a:t>
              </a:r>
              <a:endParaRPr sz="11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7735675" y="2721225"/>
              <a:ext cx="1166700" cy="738900"/>
            </a:xfrm>
            <a:prstGeom prst="rect">
              <a:avLst/>
            </a:prstGeom>
            <a:noFill/>
            <a:ln cap="flat" cmpd="sng" w="38100">
              <a:solidFill>
                <a:srgbClr val="182C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182C4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x 2</a:t>
              </a:r>
              <a:endParaRPr b="1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solidFill>
                    <a:srgbClr val="182C4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selection efficiency</a:t>
              </a:r>
              <a:endParaRPr sz="11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0" name="Google Shape;80;p14"/>
            <p:cNvSpPr txBox="1"/>
            <p:nvPr/>
          </p:nvSpPr>
          <p:spPr>
            <a:xfrm>
              <a:off x="7891525" y="3609600"/>
              <a:ext cx="855000" cy="908100"/>
            </a:xfrm>
            <a:prstGeom prst="rect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solidFill>
                    <a:srgbClr val="CC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x 10</a:t>
              </a:r>
              <a:endParaRPr b="1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solidFill>
                    <a:srgbClr val="CC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sample size</a:t>
              </a:r>
              <a:endParaRPr sz="11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1" name="Google Shape;81;p14"/>
          <p:cNvGrpSpPr/>
          <p:nvPr/>
        </p:nvGrpSpPr>
        <p:grpSpPr>
          <a:xfrm>
            <a:off x="0" y="978625"/>
            <a:ext cx="3967350" cy="3001875"/>
            <a:chOff x="0" y="1094425"/>
            <a:chExt cx="3967350" cy="3001875"/>
          </a:xfrm>
        </p:grpSpPr>
        <p:pic>
          <p:nvPicPr>
            <p:cNvPr id="82" name="Google Shape;82;p14"/>
            <p:cNvPicPr preferRelativeResize="0"/>
            <p:nvPr/>
          </p:nvPicPr>
          <p:blipFill rotWithShape="1">
            <a:blip r:embed="rId3">
              <a:alphaModFix/>
            </a:blip>
            <a:srcRect b="0" l="0" r="0" t="12072"/>
            <a:stretch/>
          </p:blipFill>
          <p:spPr>
            <a:xfrm>
              <a:off x="271450" y="1494625"/>
              <a:ext cx="3271675" cy="2025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4"/>
            <p:cNvSpPr txBox="1"/>
            <p:nvPr/>
          </p:nvSpPr>
          <p:spPr>
            <a:xfrm>
              <a:off x="0" y="3520425"/>
              <a:ext cx="12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 u="sng">
                  <a:solidFill>
                    <a:srgbClr val="FF00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Vertex locator</a:t>
              </a:r>
              <a:endParaRPr sz="1200" u="sng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4" name="Google Shape;84;p14"/>
            <p:cNvSpPr txBox="1"/>
            <p:nvPr/>
          </p:nvSpPr>
          <p:spPr>
            <a:xfrm>
              <a:off x="216000" y="1109875"/>
              <a:ext cx="1871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 u="sng">
                  <a:solidFill>
                    <a:srgbClr val="CC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Cherenkov detectors</a:t>
              </a:r>
              <a:endParaRPr sz="1200" u="sng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5" name="Google Shape;85;p14"/>
            <p:cNvSpPr txBox="1"/>
            <p:nvPr/>
          </p:nvSpPr>
          <p:spPr>
            <a:xfrm>
              <a:off x="1282563" y="3727000"/>
              <a:ext cx="146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 u="sng">
                  <a:solidFill>
                    <a:srgbClr val="FF99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Tracking stations</a:t>
              </a:r>
              <a:endParaRPr sz="1200" u="sng">
                <a:solidFill>
                  <a:srgbClr val="FF99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6" name="Google Shape;86;p14"/>
            <p:cNvSpPr txBox="1"/>
            <p:nvPr/>
          </p:nvSpPr>
          <p:spPr>
            <a:xfrm>
              <a:off x="2376425" y="1094425"/>
              <a:ext cx="116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 u="sng">
                  <a:solidFill>
                    <a:srgbClr val="3D85C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Calorimeters</a:t>
              </a:r>
              <a:endParaRPr sz="1200" u="sng">
                <a:solidFill>
                  <a:srgbClr val="3D85C6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7" name="Google Shape;87;p14"/>
            <p:cNvSpPr txBox="1"/>
            <p:nvPr/>
          </p:nvSpPr>
          <p:spPr>
            <a:xfrm>
              <a:off x="2758050" y="3520425"/>
              <a:ext cx="1209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 u="sng">
                  <a:solidFill>
                    <a:srgbClr val="00FF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Muon system</a:t>
              </a:r>
              <a:endParaRPr sz="1200" u="sng">
                <a:solidFill>
                  <a:srgbClr val="00FF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88" name="Google Shape;88;p14"/>
            <p:cNvCxnSpPr>
              <a:stCxn id="84" idx="2"/>
            </p:cNvCxnSpPr>
            <p:nvPr/>
          </p:nvCxnSpPr>
          <p:spPr>
            <a:xfrm flipH="1">
              <a:off x="876750" y="1479175"/>
              <a:ext cx="274800" cy="1142400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9" name="Google Shape;89;p14"/>
            <p:cNvCxnSpPr/>
            <p:nvPr/>
          </p:nvCxnSpPr>
          <p:spPr>
            <a:xfrm>
              <a:off x="1346900" y="1464400"/>
              <a:ext cx="578400" cy="1166100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0" name="Google Shape;90;p14"/>
            <p:cNvCxnSpPr>
              <a:stCxn id="83" idx="0"/>
            </p:cNvCxnSpPr>
            <p:nvPr/>
          </p:nvCxnSpPr>
          <p:spPr>
            <a:xfrm flipH="1" rot="10800000">
              <a:off x="637350" y="2630625"/>
              <a:ext cx="67800" cy="889800"/>
            </a:xfrm>
            <a:prstGeom prst="straightConnector1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" name="Google Shape;91;p14"/>
            <p:cNvCxnSpPr/>
            <p:nvPr/>
          </p:nvCxnSpPr>
          <p:spPr>
            <a:xfrm rot="10800000">
              <a:off x="1012475" y="2639575"/>
              <a:ext cx="696000" cy="1175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2" name="Google Shape;92;p14"/>
            <p:cNvCxnSpPr/>
            <p:nvPr/>
          </p:nvCxnSpPr>
          <p:spPr>
            <a:xfrm rot="10800000">
              <a:off x="1717475" y="2630550"/>
              <a:ext cx="126600" cy="1175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" name="Google Shape;93;p14"/>
            <p:cNvCxnSpPr/>
            <p:nvPr/>
          </p:nvCxnSpPr>
          <p:spPr>
            <a:xfrm flipH="1">
              <a:off x="2295700" y="1446325"/>
              <a:ext cx="470400" cy="1128900"/>
            </a:xfrm>
            <a:prstGeom prst="straightConnector1">
              <a:avLst/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4" name="Google Shape;94;p14"/>
            <p:cNvCxnSpPr/>
            <p:nvPr/>
          </p:nvCxnSpPr>
          <p:spPr>
            <a:xfrm rot="10800000">
              <a:off x="2703050" y="2630500"/>
              <a:ext cx="460800" cy="958200"/>
            </a:xfrm>
            <a:prstGeom prst="straightConnector1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95" name="Google Shape;95;p14"/>
          <p:cNvSpPr txBox="1"/>
          <p:nvPr/>
        </p:nvSpPr>
        <p:spPr>
          <a:xfrm>
            <a:off x="3967350" y="1178775"/>
            <a:ext cx="3600000" cy="3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</a:t>
            </a:r>
            <a:r>
              <a:rPr b="1" lang="it" sz="13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Upgrade I</a:t>
            </a: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of the LHCb experiment is currently in commissioning. What’s new?</a:t>
            </a:r>
            <a:endParaRPr sz="13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62550" lvl="0" marL="36000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82C4D"/>
              </a:buClr>
              <a:buSzPts val="1300"/>
              <a:buFont typeface="Century Gothic"/>
              <a:buChar char="●"/>
            </a:pP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replacement of readout electronics </a:t>
            </a:r>
            <a:endParaRPr sz="13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62550" lvl="0" marL="36000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300"/>
              <a:buFont typeface="Century Gothic"/>
              <a:buChar char="●"/>
            </a:pP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new </a:t>
            </a:r>
            <a:r>
              <a:rPr b="1" lang="it" sz="13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full software</a:t>
            </a: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trigger system</a:t>
            </a:r>
            <a:endParaRPr sz="13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new detector will be able to collect datasets at least </a:t>
            </a:r>
            <a:r>
              <a:rPr b="1" lang="it" sz="13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one order of magnitude larger</a:t>
            </a: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thanks to an increased instantaneous luminosity (x5) and a more performant selection algorithm (x2).</a:t>
            </a:r>
            <a:endParaRPr sz="13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match the increase of collected data, </a:t>
            </a:r>
            <a:r>
              <a:rPr b="1" lang="it" sz="13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larger </a:t>
            </a: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simulated samples and a strategy to </a:t>
            </a:r>
            <a:r>
              <a:rPr b="1" lang="it" sz="13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speed-up</a:t>
            </a: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their production is</a:t>
            </a:r>
            <a:r>
              <a:rPr lang="it" sz="1300">
                <a:solidFill>
                  <a:srgbClr val="182C4D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it" sz="1300">
                <a:solidFill>
                  <a:srgbClr val="904F15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unavoidable</a:t>
            </a:r>
            <a:r>
              <a:rPr lang="it" sz="1300">
                <a:solidFill>
                  <a:srgbClr val="182C4D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3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96" name="Google Shape;96;p14"/>
          <p:cNvGrpSpPr/>
          <p:nvPr/>
        </p:nvGrpSpPr>
        <p:grpSpPr>
          <a:xfrm>
            <a:off x="252550" y="4207325"/>
            <a:ext cx="3462250" cy="432000"/>
            <a:chOff x="216000" y="4265175"/>
            <a:chExt cx="3462250" cy="432000"/>
          </a:xfrm>
        </p:grpSpPr>
        <p:sp>
          <p:nvSpPr>
            <p:cNvPr id="97" name="Google Shape;97;p14"/>
            <p:cNvSpPr txBox="1"/>
            <p:nvPr/>
          </p:nvSpPr>
          <p:spPr>
            <a:xfrm>
              <a:off x="216000" y="4265175"/>
              <a:ext cx="15840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solidFill>
                    <a:srgbClr val="182C4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Detector paper </a:t>
              </a:r>
              <a:endParaRPr sz="10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solidFill>
                    <a:srgbClr val="182C4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[</a:t>
              </a:r>
              <a:r>
                <a:rPr lang="it" sz="1000" u="sng">
                  <a:solidFill>
                    <a:srgbClr val="3790B3"/>
                  </a:solidFill>
                  <a:latin typeface="Century Gothic"/>
                  <a:ea typeface="Century Gothic"/>
                  <a:cs typeface="Century Gothic"/>
                  <a:sym typeface="Century Gothic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JINST 3 (2008) S08005</a:t>
              </a:r>
              <a:r>
                <a:rPr lang="it" sz="1000">
                  <a:solidFill>
                    <a:srgbClr val="182C4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]</a:t>
              </a:r>
              <a:endParaRPr sz="10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8" name="Google Shape;98;p14"/>
            <p:cNvSpPr txBox="1"/>
            <p:nvPr/>
          </p:nvSpPr>
          <p:spPr>
            <a:xfrm>
              <a:off x="2094250" y="4265175"/>
              <a:ext cx="15840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solidFill>
                    <a:srgbClr val="182C4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Upgrade design </a:t>
              </a:r>
              <a:endParaRPr sz="10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>
                  <a:solidFill>
                    <a:srgbClr val="182C4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[</a:t>
              </a:r>
              <a:r>
                <a:rPr lang="it" sz="1000" u="sng">
                  <a:solidFill>
                    <a:srgbClr val="3790B3"/>
                  </a:solidFill>
                  <a:latin typeface="Century Gothic"/>
                  <a:ea typeface="Century Gothic"/>
                  <a:cs typeface="Century Gothic"/>
                  <a:sym typeface="Century Gothic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LHCb-TDR-12</a:t>
              </a:r>
              <a:r>
                <a:rPr lang="it" sz="1000">
                  <a:solidFill>
                    <a:srgbClr val="182C4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]</a:t>
              </a:r>
              <a:endParaRPr sz="10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9" name="Google Shape;99;p14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LHCb experiment and its upgrades</a:t>
            </a:r>
            <a:endParaRPr/>
          </a:p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7" name="Google Shape;357;p32"/>
          <p:cNvCxnSpPr/>
          <p:nvPr/>
        </p:nvCxnSpPr>
        <p:spPr>
          <a:xfrm flipH="1">
            <a:off x="5382000" y="3836150"/>
            <a:ext cx="270000" cy="648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58" name="Google Shape;358;p32"/>
          <p:cNvCxnSpPr/>
          <p:nvPr/>
        </p:nvCxnSpPr>
        <p:spPr>
          <a:xfrm rot="10800000">
            <a:off x="5382000" y="2785700"/>
            <a:ext cx="270000" cy="72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59" name="Google Shape;359;p32"/>
          <p:cNvCxnSpPr/>
          <p:nvPr/>
        </p:nvCxnSpPr>
        <p:spPr>
          <a:xfrm>
            <a:off x="3491988" y="3442350"/>
            <a:ext cx="2160000" cy="18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0" name="Google Shape;360;p32"/>
          <p:cNvCxnSpPr/>
          <p:nvPr/>
        </p:nvCxnSpPr>
        <p:spPr>
          <a:xfrm flipH="1" rot="10800000">
            <a:off x="3491988" y="3729238"/>
            <a:ext cx="2160000" cy="18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1" name="Google Shape;361;p32"/>
          <p:cNvCxnSpPr/>
          <p:nvPr/>
        </p:nvCxnSpPr>
        <p:spPr>
          <a:xfrm rot="10800000">
            <a:off x="3492000" y="4195175"/>
            <a:ext cx="270000" cy="288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62" name="Google Shape;362;p32"/>
          <p:cNvCxnSpPr/>
          <p:nvPr/>
        </p:nvCxnSpPr>
        <p:spPr>
          <a:xfrm flipH="1">
            <a:off x="3492000" y="2785700"/>
            <a:ext cx="270000" cy="36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grpSp>
        <p:nvGrpSpPr>
          <p:cNvPr id="363" name="Google Shape;363;p32"/>
          <p:cNvGrpSpPr/>
          <p:nvPr/>
        </p:nvGrpSpPr>
        <p:grpSpPr>
          <a:xfrm>
            <a:off x="3762000" y="2565138"/>
            <a:ext cx="1620000" cy="580550"/>
            <a:chOff x="243025" y="1231225"/>
            <a:chExt cx="1620000" cy="580550"/>
          </a:xfrm>
        </p:grpSpPr>
        <p:sp>
          <p:nvSpPr>
            <p:cNvPr id="364" name="Google Shape;364;p32"/>
            <p:cNvSpPr txBox="1"/>
            <p:nvPr/>
          </p:nvSpPr>
          <p:spPr>
            <a:xfrm>
              <a:off x="243025" y="1231225"/>
              <a:ext cx="1620000" cy="468000"/>
            </a:xfrm>
            <a:prstGeom prst="rect">
              <a:avLst/>
            </a:prstGeom>
            <a:noFill/>
            <a:ln cap="flat" cmpd="sng" w="28575">
              <a:solidFill>
                <a:srgbClr val="014F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200">
                  <a:solidFill>
                    <a:srgbClr val="014F8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Rich detector</a:t>
              </a:r>
              <a:endParaRPr b="1" sz="1200">
                <a:solidFill>
                  <a:srgbClr val="014F86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5" name="Google Shape;365;p32"/>
            <p:cNvSpPr txBox="1"/>
            <p:nvPr/>
          </p:nvSpPr>
          <p:spPr>
            <a:xfrm>
              <a:off x="333025" y="1559775"/>
              <a:ext cx="1440000" cy="252000"/>
            </a:xfrm>
            <a:prstGeom prst="rect">
              <a:avLst/>
            </a:prstGeom>
            <a:solidFill>
              <a:srgbClr val="6A4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0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GAN-based model</a:t>
              </a:r>
              <a:endParaRPr b="1"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66" name="Google Shape;366;p32"/>
          <p:cNvGrpSpPr/>
          <p:nvPr/>
        </p:nvGrpSpPr>
        <p:grpSpPr>
          <a:xfrm>
            <a:off x="3762000" y="4195163"/>
            <a:ext cx="1620000" cy="580550"/>
            <a:chOff x="2134525" y="1231225"/>
            <a:chExt cx="1620000" cy="580550"/>
          </a:xfrm>
        </p:grpSpPr>
        <p:sp>
          <p:nvSpPr>
            <p:cNvPr id="367" name="Google Shape;367;p32"/>
            <p:cNvSpPr txBox="1"/>
            <p:nvPr/>
          </p:nvSpPr>
          <p:spPr>
            <a:xfrm>
              <a:off x="2134525" y="1231225"/>
              <a:ext cx="1620000" cy="468000"/>
            </a:xfrm>
            <a:prstGeom prst="rect">
              <a:avLst/>
            </a:prstGeom>
            <a:noFill/>
            <a:ln cap="flat" cmpd="sng" w="28575">
              <a:solidFill>
                <a:srgbClr val="014F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200">
                  <a:solidFill>
                    <a:srgbClr val="014F8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Muon detector</a:t>
              </a:r>
              <a:endParaRPr b="1" sz="1200">
                <a:solidFill>
                  <a:srgbClr val="014F86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8" name="Google Shape;368;p32"/>
            <p:cNvSpPr txBox="1"/>
            <p:nvPr/>
          </p:nvSpPr>
          <p:spPr>
            <a:xfrm>
              <a:off x="2224525" y="1559775"/>
              <a:ext cx="1440000" cy="252000"/>
            </a:xfrm>
            <a:prstGeom prst="rect">
              <a:avLst/>
            </a:prstGeom>
            <a:solidFill>
              <a:srgbClr val="6A4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0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GAN-based model</a:t>
              </a:r>
              <a:endParaRPr b="1"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69" name="Google Shape;369;p32"/>
          <p:cNvGrpSpPr/>
          <p:nvPr/>
        </p:nvGrpSpPr>
        <p:grpSpPr>
          <a:xfrm>
            <a:off x="5652000" y="3440225"/>
            <a:ext cx="1872000" cy="580550"/>
            <a:chOff x="390325" y="1231225"/>
            <a:chExt cx="1872000" cy="580550"/>
          </a:xfrm>
        </p:grpSpPr>
        <p:sp>
          <p:nvSpPr>
            <p:cNvPr id="370" name="Google Shape;370;p32"/>
            <p:cNvSpPr txBox="1"/>
            <p:nvPr/>
          </p:nvSpPr>
          <p:spPr>
            <a:xfrm>
              <a:off x="390325" y="1231225"/>
              <a:ext cx="1872000" cy="468000"/>
            </a:xfrm>
            <a:prstGeom prst="rect">
              <a:avLst/>
            </a:prstGeom>
            <a:noFill/>
            <a:ln cap="flat" cmpd="sng" w="28575">
              <a:solidFill>
                <a:srgbClr val="014F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200">
                  <a:solidFill>
                    <a:srgbClr val="014F8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Global PID variables</a:t>
              </a:r>
              <a:endParaRPr b="1" sz="1200">
                <a:solidFill>
                  <a:srgbClr val="014F86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1" name="Google Shape;371;p32"/>
            <p:cNvSpPr txBox="1"/>
            <p:nvPr/>
          </p:nvSpPr>
          <p:spPr>
            <a:xfrm>
              <a:off x="606325" y="1559775"/>
              <a:ext cx="1440000" cy="252000"/>
            </a:xfrm>
            <a:prstGeom prst="rect">
              <a:avLst/>
            </a:prstGeom>
            <a:solidFill>
              <a:srgbClr val="6A4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0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GAN-based model</a:t>
              </a:r>
              <a:endParaRPr b="1"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72" name="Google Shape;372;p32"/>
          <p:cNvGrpSpPr/>
          <p:nvPr/>
        </p:nvGrpSpPr>
        <p:grpSpPr>
          <a:xfrm>
            <a:off x="1620000" y="3063275"/>
            <a:ext cx="1872000" cy="580563"/>
            <a:chOff x="243025" y="2489325"/>
            <a:chExt cx="1872000" cy="580563"/>
          </a:xfrm>
        </p:grpSpPr>
        <p:sp>
          <p:nvSpPr>
            <p:cNvPr id="373" name="Google Shape;373;p32"/>
            <p:cNvSpPr txBox="1"/>
            <p:nvPr/>
          </p:nvSpPr>
          <p:spPr>
            <a:xfrm>
              <a:off x="243025" y="2489325"/>
              <a:ext cx="1872000" cy="468000"/>
            </a:xfrm>
            <a:prstGeom prst="rect">
              <a:avLst/>
            </a:prstGeom>
            <a:noFill/>
            <a:ln cap="flat" cmpd="sng" w="28575">
              <a:solidFill>
                <a:srgbClr val="014F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200">
                  <a:solidFill>
                    <a:srgbClr val="014F8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Kinematic parameters</a:t>
              </a:r>
              <a:endParaRPr b="1" sz="1200">
                <a:solidFill>
                  <a:srgbClr val="014F86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4" name="Google Shape;374;p32"/>
            <p:cNvSpPr txBox="1"/>
            <p:nvPr/>
          </p:nvSpPr>
          <p:spPr>
            <a:xfrm>
              <a:off x="353725" y="2817888"/>
              <a:ext cx="1650600" cy="252000"/>
            </a:xfrm>
            <a:prstGeom prst="rect">
              <a:avLst/>
            </a:prstGeom>
            <a:solidFill>
              <a:srgbClr val="39A5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9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generator + error models</a:t>
              </a:r>
              <a:endParaRPr b="1" sz="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75" name="Google Shape;375;p32"/>
          <p:cNvGrpSpPr/>
          <p:nvPr/>
        </p:nvGrpSpPr>
        <p:grpSpPr>
          <a:xfrm>
            <a:off x="1620000" y="3817175"/>
            <a:ext cx="1872000" cy="580550"/>
            <a:chOff x="243025" y="3243225"/>
            <a:chExt cx="1872000" cy="580550"/>
          </a:xfrm>
        </p:grpSpPr>
        <p:sp>
          <p:nvSpPr>
            <p:cNvPr id="376" name="Google Shape;376;p32"/>
            <p:cNvSpPr txBox="1"/>
            <p:nvPr/>
          </p:nvSpPr>
          <p:spPr>
            <a:xfrm>
              <a:off x="243025" y="3243225"/>
              <a:ext cx="1872000" cy="468000"/>
            </a:xfrm>
            <a:prstGeom prst="rect">
              <a:avLst/>
            </a:prstGeom>
            <a:noFill/>
            <a:ln cap="flat" cmpd="sng" w="28575">
              <a:solidFill>
                <a:srgbClr val="014F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200">
                  <a:solidFill>
                    <a:srgbClr val="014F8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Detector occupancy</a:t>
              </a:r>
              <a:endParaRPr b="1" sz="1200">
                <a:solidFill>
                  <a:srgbClr val="014F86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7" name="Google Shape;377;p32"/>
            <p:cNvSpPr txBox="1"/>
            <p:nvPr/>
          </p:nvSpPr>
          <p:spPr>
            <a:xfrm>
              <a:off x="459025" y="3571775"/>
              <a:ext cx="1440000" cy="252000"/>
            </a:xfrm>
            <a:prstGeom prst="rect">
              <a:avLst/>
            </a:prstGeom>
            <a:solidFill>
              <a:srgbClr val="C79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0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look-up table</a:t>
              </a:r>
              <a:endParaRPr b="1"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78" name="Google Shape;378;p32"/>
          <p:cNvSpPr txBox="1"/>
          <p:nvPr/>
        </p:nvSpPr>
        <p:spPr>
          <a:xfrm>
            <a:off x="452700" y="811200"/>
            <a:ext cx="82386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2550" lvl="0" marL="36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2C4D"/>
              </a:buClr>
              <a:buSzPts val="1300"/>
              <a:buFont typeface="Century Gothic"/>
              <a:buChar char="●"/>
            </a:pP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kinematic parameters of the tracks and the detector occupancy information </a:t>
            </a:r>
            <a:r>
              <a:rPr i="1"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aren't enough</a:t>
            </a: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correctly parameterize the </a:t>
            </a:r>
            <a:r>
              <a:rPr b="1" lang="it" sz="1300">
                <a:solidFill>
                  <a:srgbClr val="BB753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Global PID variables</a:t>
            </a: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3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62550" lvl="0" marL="3600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182C4D"/>
              </a:buClr>
              <a:buSzPts val="1300"/>
              <a:buFont typeface="Century Gothic"/>
              <a:buChar char="●"/>
            </a:pP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 a new set of neural networks fed by the </a:t>
            </a:r>
            <a:r>
              <a:rPr b="1" lang="it" sz="1300">
                <a:solidFill>
                  <a:srgbClr val="BB753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high-level response</a:t>
            </a: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of the Rich and Muon detectors allows to parameterize the Global PID variables that can be retrieved in the </a:t>
            </a:r>
            <a:r>
              <a:rPr i="1"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inference phase</a:t>
            </a: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through a </a:t>
            </a:r>
            <a:r>
              <a:rPr b="1" lang="it" sz="1300">
                <a:solidFill>
                  <a:srgbClr val="BB753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stack of GANs</a:t>
            </a: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3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62550" lvl="0" marL="3600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182C4D"/>
              </a:buClr>
              <a:buSzPts val="1300"/>
              <a:buFont typeface="Century Gothic"/>
              <a:buChar char="●"/>
            </a:pP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stack of GANs provides the </a:t>
            </a:r>
            <a:r>
              <a:rPr b="1" lang="it" sz="1300">
                <a:solidFill>
                  <a:srgbClr val="BB753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higher-level response</a:t>
            </a: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of the PID system.</a:t>
            </a:r>
            <a:endParaRPr sz="13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9" name="Google Shape;379;p32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80" name="Google Shape;380;p32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PID system: </a:t>
            </a:r>
            <a:r>
              <a:rPr b="0" i="1" lang="it"/>
              <a:t>stacking generative models</a:t>
            </a:r>
            <a:endParaRPr b="0" i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 txBox="1"/>
          <p:nvPr/>
        </p:nvSpPr>
        <p:spPr>
          <a:xfrm flipH="1">
            <a:off x="1439988" y="4398100"/>
            <a:ext cx="18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BB753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</a:t>
            </a:r>
            <a:r>
              <a:rPr lang="it" sz="1100" u="sng">
                <a:solidFill>
                  <a:srgbClr val="BB7537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LHCb-FIGURE-2022-004</a:t>
            </a:r>
            <a:r>
              <a:rPr lang="it" sz="1100">
                <a:solidFill>
                  <a:srgbClr val="BB753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]</a:t>
            </a:r>
            <a:endParaRPr sz="1300">
              <a:solidFill>
                <a:srgbClr val="BB7537"/>
              </a:solidFill>
            </a:endParaRPr>
          </a:p>
        </p:txBody>
      </p:sp>
      <p:sp>
        <p:nvSpPr>
          <p:cNvPr id="386" name="Google Shape;386;p33"/>
          <p:cNvSpPr txBox="1"/>
          <p:nvPr/>
        </p:nvSpPr>
        <p:spPr>
          <a:xfrm>
            <a:off x="4707450" y="1029850"/>
            <a:ext cx="40491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model  : </a:t>
            </a:r>
            <a:r>
              <a:rPr b="1" lang="it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Generative Adversarial Networks</a:t>
            </a:r>
            <a:endParaRPr b="1">
              <a:solidFill>
                <a:srgbClr val="904F1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loss   :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Energy distance (baseline) + 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BCE / Wasserstein distance (tuning)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input  :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track kinematic parameters ,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detector occupancy , isMuon ,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high-level response of the Rich detector ,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high-level response of the Muon detector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output :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Global PID variables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" name="Google Shape;387;p33"/>
          <p:cNvSpPr txBox="1"/>
          <p:nvPr/>
        </p:nvSpPr>
        <p:spPr>
          <a:xfrm>
            <a:off x="4932000" y="3240813"/>
            <a:ext cx="3600000" cy="360000"/>
          </a:xfrm>
          <a:prstGeom prst="rect">
            <a:avLst/>
          </a:prstGeom>
          <a:noFill/>
          <a:ln cap="flat" cmpd="sng" w="19050">
            <a:solidFill>
              <a:srgbClr val="904F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 performed on </a:t>
            </a:r>
            <a:r>
              <a:rPr b="1" lang="it" sz="12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Calibration Samples</a:t>
            </a:r>
            <a:endParaRPr b="1" sz="1200">
              <a:solidFill>
                <a:srgbClr val="904F1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8" name="Google Shape;388;p33"/>
          <p:cNvSpPr txBox="1"/>
          <p:nvPr/>
        </p:nvSpPr>
        <p:spPr>
          <a:xfrm>
            <a:off x="4572000" y="3758300"/>
            <a:ext cx="432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neural networks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trained in </a:t>
            </a:r>
            <a:r>
              <a:rPr i="1"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adversarial configuration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are used to parameterize a global PID variable named </a:t>
            </a:r>
            <a:r>
              <a:rPr b="1" lang="it" sz="12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ProbNN</a:t>
            </a:r>
            <a:r>
              <a:rPr lang="it" sz="12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kaon and pion tracks.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9" name="Google Shape;3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00" y="1029075"/>
            <a:ext cx="4319999" cy="326096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3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91" name="Google Shape;391;p33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Global PID: </a:t>
            </a:r>
            <a:r>
              <a:rPr b="0" i="1" lang="it"/>
              <a:t>kaon-pion separation</a:t>
            </a:r>
            <a:endParaRPr b="0"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0" y="1029075"/>
            <a:ext cx="4319999" cy="326096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4"/>
          <p:cNvSpPr txBox="1"/>
          <p:nvPr/>
        </p:nvSpPr>
        <p:spPr>
          <a:xfrm flipH="1">
            <a:off x="1439988" y="4398100"/>
            <a:ext cx="18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BB753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</a:t>
            </a:r>
            <a:r>
              <a:rPr lang="it" sz="1100" u="sng">
                <a:solidFill>
                  <a:srgbClr val="BB7537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LHCb-FIGURE-2022-004</a:t>
            </a:r>
            <a:r>
              <a:rPr lang="it" sz="1100">
                <a:solidFill>
                  <a:srgbClr val="BB753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]</a:t>
            </a:r>
            <a:endParaRPr sz="1300">
              <a:solidFill>
                <a:srgbClr val="BB7537"/>
              </a:solidFill>
            </a:endParaRPr>
          </a:p>
        </p:txBody>
      </p:sp>
      <p:sp>
        <p:nvSpPr>
          <p:cNvPr id="398" name="Google Shape;398;p34"/>
          <p:cNvSpPr txBox="1"/>
          <p:nvPr/>
        </p:nvSpPr>
        <p:spPr>
          <a:xfrm>
            <a:off x="4707450" y="1029850"/>
            <a:ext cx="40491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model  : </a:t>
            </a:r>
            <a:r>
              <a:rPr b="1" lang="it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Generative Adversarial Networks</a:t>
            </a:r>
            <a:endParaRPr b="1">
              <a:solidFill>
                <a:srgbClr val="904F1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loss   :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Energy distance (baseline) + 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BCE / Wasserstein distance (tuning)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input  :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track kinematic parameters ,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detector occupancy , isMuon ,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high-level response of the Rich detector ,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high-level response of the Muon detector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output :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Global PID variables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9" name="Google Shape;399;p34"/>
          <p:cNvSpPr txBox="1"/>
          <p:nvPr/>
        </p:nvSpPr>
        <p:spPr>
          <a:xfrm>
            <a:off x="4932000" y="3240813"/>
            <a:ext cx="3600000" cy="360000"/>
          </a:xfrm>
          <a:prstGeom prst="rect">
            <a:avLst/>
          </a:prstGeom>
          <a:noFill/>
          <a:ln cap="flat" cmpd="sng" w="19050">
            <a:solidFill>
              <a:srgbClr val="904F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 performed on </a:t>
            </a:r>
            <a:r>
              <a:rPr b="1" lang="it" sz="12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Calibration Samples</a:t>
            </a:r>
            <a:endParaRPr b="1" sz="1200">
              <a:solidFill>
                <a:srgbClr val="904F1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0" name="Google Shape;400;p34"/>
          <p:cNvSpPr txBox="1"/>
          <p:nvPr/>
        </p:nvSpPr>
        <p:spPr>
          <a:xfrm>
            <a:off x="4572000" y="3758300"/>
            <a:ext cx="432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neural networks</a:t>
            </a:r>
            <a:r>
              <a:rPr lang="it" sz="12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trained in </a:t>
            </a:r>
            <a:r>
              <a:rPr i="1"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adversarial configuration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are used to parameterize a global PID variable named </a:t>
            </a:r>
            <a:r>
              <a:rPr b="1" lang="it" sz="12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ProbNN</a:t>
            </a:r>
            <a:r>
              <a:rPr lang="it" sz="12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kaon and pion tracks.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3528000" y="3240825"/>
            <a:ext cx="1008000" cy="648000"/>
          </a:xfrm>
          <a:prstGeom prst="ellipse">
            <a:avLst/>
          </a:prstGeom>
          <a:noFill/>
          <a:ln cap="flat" cmpd="sng" w="19050">
            <a:solidFill>
              <a:srgbClr val="904F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2" name="Google Shape;402;p34"/>
          <p:cNvCxnSpPr/>
          <p:nvPr/>
        </p:nvCxnSpPr>
        <p:spPr>
          <a:xfrm>
            <a:off x="3169400" y="2784050"/>
            <a:ext cx="443700" cy="528900"/>
          </a:xfrm>
          <a:prstGeom prst="straightConnector1">
            <a:avLst/>
          </a:prstGeom>
          <a:noFill/>
          <a:ln cap="flat" cmpd="sng" w="19050">
            <a:solidFill>
              <a:srgbClr val="904F1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34"/>
          <p:cNvSpPr txBox="1"/>
          <p:nvPr/>
        </p:nvSpPr>
        <p:spPr>
          <a:xfrm>
            <a:off x="2327825" y="2311050"/>
            <a:ext cx="1080000" cy="528900"/>
          </a:xfrm>
          <a:prstGeom prst="rect">
            <a:avLst/>
          </a:prstGeom>
          <a:solidFill>
            <a:srgbClr val="904F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Imperfect background subtraction 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4" name="Google Shape;404;p34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05" name="Google Shape;405;p34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Global PID: </a:t>
            </a:r>
            <a:r>
              <a:rPr b="0" i="1" lang="it"/>
              <a:t>kaon-pion separation</a:t>
            </a:r>
            <a:endParaRPr b="0" i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90" y="1017325"/>
            <a:ext cx="4319999" cy="3272727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5"/>
          <p:cNvSpPr txBox="1"/>
          <p:nvPr/>
        </p:nvSpPr>
        <p:spPr>
          <a:xfrm flipH="1">
            <a:off x="1439988" y="4398100"/>
            <a:ext cx="18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</a:t>
            </a:r>
            <a:r>
              <a:rPr lang="it" sz="1100" u="sng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LHCb-FIGURE-2022-004</a:t>
            </a:r>
            <a:r>
              <a:rPr lang="it" sz="11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]</a:t>
            </a:r>
            <a:endParaRPr sz="1300"/>
          </a:p>
        </p:txBody>
      </p:sp>
      <p:sp>
        <p:nvSpPr>
          <p:cNvPr id="412" name="Google Shape;412;p35"/>
          <p:cNvSpPr txBox="1"/>
          <p:nvPr/>
        </p:nvSpPr>
        <p:spPr>
          <a:xfrm>
            <a:off x="4707450" y="893700"/>
            <a:ext cx="40491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model  : </a:t>
            </a:r>
            <a:r>
              <a:rPr b="1" lang="it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Generative Adversarial Networks</a:t>
            </a:r>
            <a:endParaRPr b="1">
              <a:solidFill>
                <a:srgbClr val="904F1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loss   :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Energy distance (baseline) + 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BCE / Wasserstein distance (tuning)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input  :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track kinematic parameters ,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detector occupancy , isMuon ,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high-level response of the Rich detector ,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high-level response of the Muon detector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output :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Global PID variables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3" name="Google Shape;413;p35"/>
          <p:cNvSpPr txBox="1"/>
          <p:nvPr/>
        </p:nvSpPr>
        <p:spPr>
          <a:xfrm>
            <a:off x="4932000" y="3104663"/>
            <a:ext cx="3600000" cy="360000"/>
          </a:xfrm>
          <a:prstGeom prst="rect">
            <a:avLst/>
          </a:prstGeom>
          <a:noFill/>
          <a:ln cap="flat" cmpd="sng" w="19050">
            <a:solidFill>
              <a:srgbClr val="904F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 performed on </a:t>
            </a:r>
            <a:r>
              <a:rPr b="1" lang="it" sz="12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Calibration Samples</a:t>
            </a:r>
            <a:endParaRPr b="1" sz="1200">
              <a:solidFill>
                <a:srgbClr val="904F1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" name="Google Shape;414;p35"/>
          <p:cNvSpPr txBox="1"/>
          <p:nvPr/>
        </p:nvSpPr>
        <p:spPr>
          <a:xfrm>
            <a:off x="4572000" y="3622150"/>
            <a:ext cx="4320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 neural networks</a:t>
            </a:r>
            <a:r>
              <a:rPr lang="it" sz="12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trained in </a:t>
            </a:r>
            <a:r>
              <a:rPr i="1"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adversarial configuration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are used to parameterize various global PID variables shown together in the </a:t>
            </a:r>
            <a:r>
              <a:rPr b="1" lang="it" sz="12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Combined Differential Log-Likelihood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 muon versus proton hypothesis.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5" name="Google Shape;415;p35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16" name="Google Shape;416;p35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Global Particle Identification</a:t>
            </a:r>
            <a:r>
              <a:rPr lang="it"/>
              <a:t>: </a:t>
            </a:r>
            <a:r>
              <a:rPr b="0" i="1" lang="it"/>
              <a:t>muon-proton separation</a:t>
            </a:r>
            <a:endParaRPr b="0" i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Distributed HPO</a:t>
            </a:r>
            <a:endParaRPr/>
          </a:p>
        </p:txBody>
      </p:sp>
      <p:sp>
        <p:nvSpPr>
          <p:cNvPr id="422" name="Google Shape;422;p36"/>
          <p:cNvSpPr txBox="1"/>
          <p:nvPr>
            <p:ph idx="12" type="sldNum"/>
          </p:nvPr>
        </p:nvSpPr>
        <p:spPr>
          <a:xfrm>
            <a:off x="8713125" y="4997379"/>
            <a:ext cx="370500" cy="1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7"/>
          <p:cNvSpPr txBox="1"/>
          <p:nvPr>
            <p:ph idx="1" type="body"/>
          </p:nvPr>
        </p:nvSpPr>
        <p:spPr>
          <a:xfrm>
            <a:off x="374675" y="935275"/>
            <a:ext cx="3400800" cy="3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Training GANs benefits from </a:t>
            </a:r>
            <a:r>
              <a:rPr b="1" lang="it">
                <a:solidFill>
                  <a:srgbClr val="904F15"/>
                </a:solidFill>
              </a:rPr>
              <a:t>massive hyperparameter optimization campaigns</a:t>
            </a:r>
            <a:r>
              <a:rPr lang="it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To enable using opportunistic resources we need a </a:t>
            </a:r>
            <a:r>
              <a:rPr b="1" lang="it">
                <a:solidFill>
                  <a:srgbClr val="904F15"/>
                </a:solidFill>
              </a:rPr>
              <a:t>centralized service for managing HPO campaigns</a:t>
            </a:r>
            <a:r>
              <a:rPr lang="it"/>
              <a:t>, independent of the resource provider.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7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29" name="Google Shape;429;p37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Distributed Hyper Parameter Optimization</a:t>
            </a:r>
            <a:endParaRPr/>
          </a:p>
        </p:txBody>
      </p:sp>
      <p:pic>
        <p:nvPicPr>
          <p:cNvPr id="430" name="Google Shape;430;p37"/>
          <p:cNvPicPr preferRelativeResize="0"/>
          <p:nvPr/>
        </p:nvPicPr>
        <p:blipFill rotWithShape="1">
          <a:blip r:embed="rId3">
            <a:alphaModFix/>
          </a:blip>
          <a:srcRect b="0" l="5121" r="7190" t="0"/>
          <a:stretch/>
        </p:blipFill>
        <p:spPr>
          <a:xfrm>
            <a:off x="3516327" y="564975"/>
            <a:ext cx="5504824" cy="38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7"/>
          <p:cNvSpPr/>
          <p:nvPr/>
        </p:nvSpPr>
        <p:spPr>
          <a:xfrm>
            <a:off x="221075" y="4069500"/>
            <a:ext cx="3708000" cy="717600"/>
          </a:xfrm>
          <a:prstGeom prst="roundRect">
            <a:avLst>
              <a:gd fmla="val 16667" name="adj"/>
            </a:avLst>
          </a:prstGeom>
          <a:solidFill>
            <a:srgbClr val="904F15"/>
          </a:solidFill>
          <a:ln cap="flat" cmpd="sng" w="28575">
            <a:solidFill>
              <a:srgbClr val="BB7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EEEEEE"/>
                </a:solidFill>
                <a:latin typeface="Oswald"/>
                <a:ea typeface="Oswald"/>
                <a:cs typeface="Oswald"/>
                <a:sym typeface="Oswald"/>
              </a:rPr>
              <a:t>Web-based service hosted by INFN Cloud accessed through REST APIs </a:t>
            </a:r>
            <a:endParaRPr b="1" sz="1600">
              <a:solidFill>
                <a:srgbClr val="EEEEEE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8"/>
          <p:cNvSpPr txBox="1"/>
          <p:nvPr>
            <p:ph idx="1" type="body"/>
          </p:nvPr>
        </p:nvSpPr>
        <p:spPr>
          <a:xfrm>
            <a:off x="3645025" y="745476"/>
            <a:ext cx="5376000" cy="11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We use a </a:t>
            </a:r>
            <a:r>
              <a:rPr b="1" lang="it">
                <a:solidFill>
                  <a:srgbClr val="BB7537"/>
                </a:solidFill>
              </a:rPr>
              <a:t>referee network</a:t>
            </a:r>
            <a:r>
              <a:rPr lang="it"/>
              <a:t>, architecturally equivalent to the discriminator, but evolving independently and </a:t>
            </a:r>
            <a:r>
              <a:rPr b="1" lang="it">
                <a:solidFill>
                  <a:srgbClr val="BB7537"/>
                </a:solidFill>
              </a:rPr>
              <a:t>never used to inform the generator</a:t>
            </a:r>
            <a:r>
              <a:rPr lang="it"/>
              <a:t>, only for HPO.</a:t>
            </a:r>
            <a:endParaRPr/>
          </a:p>
        </p:txBody>
      </p:sp>
      <p:sp>
        <p:nvSpPr>
          <p:cNvPr id="437" name="Google Shape;437;p38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38" name="Google Shape;438;p38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Referee network and dashboard</a:t>
            </a:r>
            <a:endParaRPr/>
          </a:p>
        </p:txBody>
      </p:sp>
      <p:pic>
        <p:nvPicPr>
          <p:cNvPr id="439" name="Google Shape;439;p38"/>
          <p:cNvPicPr preferRelativeResize="0"/>
          <p:nvPr/>
        </p:nvPicPr>
        <p:blipFill rotWithShape="1">
          <a:blip r:embed="rId3">
            <a:alphaModFix/>
          </a:blip>
          <a:srcRect b="0" l="-836" r="10916" t="0"/>
          <a:stretch/>
        </p:blipFill>
        <p:spPr>
          <a:xfrm>
            <a:off x="3572648" y="1962600"/>
            <a:ext cx="5556250" cy="29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8"/>
          <p:cNvPicPr preferRelativeResize="0"/>
          <p:nvPr/>
        </p:nvPicPr>
        <p:blipFill rotWithShape="1">
          <a:blip r:embed="rId4">
            <a:alphaModFix/>
          </a:blip>
          <a:srcRect b="0" l="0" r="0" t="2324"/>
          <a:stretch/>
        </p:blipFill>
        <p:spPr>
          <a:xfrm>
            <a:off x="47900" y="1021200"/>
            <a:ext cx="3415924" cy="3863766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8"/>
          <p:cNvSpPr/>
          <p:nvPr/>
        </p:nvSpPr>
        <p:spPr>
          <a:xfrm>
            <a:off x="2340025" y="1222275"/>
            <a:ext cx="1123800" cy="326100"/>
          </a:xfrm>
          <a:prstGeom prst="rect">
            <a:avLst/>
          </a:prstGeom>
          <a:solidFill>
            <a:srgbClr val="904F15"/>
          </a:solidFill>
          <a:ln cap="flat" cmpd="sng" w="28575">
            <a:solidFill>
              <a:srgbClr val="FFE1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FFE1C7"/>
                </a:solidFill>
                <a:latin typeface="Oswald"/>
                <a:ea typeface="Oswald"/>
                <a:cs typeface="Oswald"/>
                <a:sym typeface="Oswald"/>
              </a:rPr>
              <a:t>REFEREE</a:t>
            </a:r>
            <a:endParaRPr sz="1600">
              <a:solidFill>
                <a:srgbClr val="FFE1C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42" name="Google Shape;442;p38"/>
          <p:cNvCxnSpPr>
            <a:endCxn id="441" idx="1"/>
          </p:cNvCxnSpPr>
          <p:nvPr/>
        </p:nvCxnSpPr>
        <p:spPr>
          <a:xfrm flipH="1" rot="10800000">
            <a:off x="882925" y="1385325"/>
            <a:ext cx="1457100" cy="804600"/>
          </a:xfrm>
          <a:prstGeom prst="curvedConnector3">
            <a:avLst>
              <a:gd fmla="val -596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43" name="Google Shape;443;p38"/>
          <p:cNvCxnSpPr>
            <a:endCxn id="441" idx="2"/>
          </p:cNvCxnSpPr>
          <p:nvPr/>
        </p:nvCxnSpPr>
        <p:spPr>
          <a:xfrm flipH="1" rot="5400000">
            <a:off x="2626375" y="1823925"/>
            <a:ext cx="587400" cy="36300"/>
          </a:xfrm>
          <a:prstGeom prst="curvedConnector3">
            <a:avLst>
              <a:gd fmla="val 536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44" name="Google Shape;444;p38"/>
          <p:cNvCxnSpPr/>
          <p:nvPr/>
        </p:nvCxnSpPr>
        <p:spPr>
          <a:xfrm rot="10800000">
            <a:off x="3590744" y="3495125"/>
            <a:ext cx="0" cy="10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38"/>
          <p:cNvSpPr txBox="1"/>
          <p:nvPr/>
        </p:nvSpPr>
        <p:spPr>
          <a:xfrm rot="-5400000">
            <a:off x="2941219" y="3985625"/>
            <a:ext cx="112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Referee BCE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6" name="Google Shape;446;p38"/>
          <p:cNvCxnSpPr>
            <a:stCxn id="441" idx="0"/>
          </p:cNvCxnSpPr>
          <p:nvPr/>
        </p:nvCxnSpPr>
        <p:spPr>
          <a:xfrm rot="10800000">
            <a:off x="2894725" y="1037475"/>
            <a:ext cx="7200" cy="1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38"/>
          <p:cNvSpPr txBox="1"/>
          <p:nvPr/>
        </p:nvSpPr>
        <p:spPr>
          <a:xfrm>
            <a:off x="2688175" y="740713"/>
            <a:ext cx="7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swald"/>
                <a:ea typeface="Oswald"/>
                <a:cs typeface="Oswald"/>
                <a:sym typeface="Oswald"/>
              </a:rPr>
              <a:t>HPO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9"/>
          <p:cNvSpPr txBox="1"/>
          <p:nvPr>
            <p:ph idx="1" type="body"/>
          </p:nvPr>
        </p:nvSpPr>
        <p:spPr>
          <a:xfrm>
            <a:off x="3481943" y="932875"/>
            <a:ext cx="5382900" cy="10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HPO is observed to be particularly beneficial to improve modeling on the tails of the condition distributions.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39"/>
          <p:cNvPicPr preferRelativeResize="0"/>
          <p:nvPr/>
        </p:nvPicPr>
        <p:blipFill rotWithShape="1">
          <a:blip r:embed="rId3">
            <a:alphaModFix/>
          </a:blip>
          <a:srcRect b="1447" l="0" r="0" t="1437"/>
          <a:stretch/>
        </p:blipFill>
        <p:spPr>
          <a:xfrm>
            <a:off x="219575" y="659700"/>
            <a:ext cx="3109600" cy="42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9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55" name="Google Shape;455;p39"/>
          <p:cNvSpPr txBox="1"/>
          <p:nvPr>
            <p:ph type="title"/>
          </p:nvPr>
        </p:nvSpPr>
        <p:spPr>
          <a:xfrm>
            <a:off x="499475" y="86650"/>
            <a:ext cx="777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Effects of the HPO on PID efficiencies</a:t>
            </a:r>
            <a:endParaRPr/>
          </a:p>
        </p:txBody>
      </p:sp>
      <p:pic>
        <p:nvPicPr>
          <p:cNvPr id="456" name="Google Shape;456;p39"/>
          <p:cNvPicPr preferRelativeResize="0"/>
          <p:nvPr/>
        </p:nvPicPr>
        <p:blipFill rotWithShape="1">
          <a:blip r:embed="rId4">
            <a:alphaModFix/>
          </a:blip>
          <a:srcRect b="0" l="-836" r="10916" t="0"/>
          <a:stretch/>
        </p:blipFill>
        <p:spPr>
          <a:xfrm>
            <a:off x="3572648" y="1962600"/>
            <a:ext cx="5556250" cy="29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Deployment in HEP C++ applications</a:t>
            </a:r>
            <a:endParaRPr/>
          </a:p>
        </p:txBody>
      </p:sp>
      <p:sp>
        <p:nvSpPr>
          <p:cNvPr id="462" name="Google Shape;462;p40"/>
          <p:cNvSpPr txBox="1"/>
          <p:nvPr>
            <p:ph idx="12" type="sldNum"/>
          </p:nvPr>
        </p:nvSpPr>
        <p:spPr>
          <a:xfrm>
            <a:off x="8713125" y="4997379"/>
            <a:ext cx="370500" cy="1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1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Deploying trained models in Gauss</a:t>
            </a:r>
            <a:endParaRPr/>
          </a:p>
        </p:txBody>
      </p:sp>
      <p:sp>
        <p:nvSpPr>
          <p:cNvPr id="468" name="Google Shape;468;p41"/>
          <p:cNvSpPr txBox="1"/>
          <p:nvPr>
            <p:ph idx="1" type="body"/>
          </p:nvPr>
        </p:nvSpPr>
        <p:spPr>
          <a:xfrm>
            <a:off x="374675" y="902275"/>
            <a:ext cx="8457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Using trained ML models in C++ applications is wider and more general issue</a:t>
            </a:r>
            <a:r>
              <a:rPr lang="it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1"/>
          <p:cNvSpPr/>
          <p:nvPr/>
        </p:nvSpPr>
        <p:spPr>
          <a:xfrm>
            <a:off x="2242725" y="1524000"/>
            <a:ext cx="1324800" cy="1004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latin typeface="Cambria"/>
                <a:ea typeface="Cambria"/>
                <a:cs typeface="Cambria"/>
                <a:sym typeface="Cambria"/>
              </a:rPr>
              <a:t>Train in Python</a:t>
            </a:r>
            <a:endParaRPr sz="22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0" name="Google Shape;470;p41"/>
          <p:cNvSpPr/>
          <p:nvPr/>
        </p:nvSpPr>
        <p:spPr>
          <a:xfrm>
            <a:off x="4785025" y="1524000"/>
            <a:ext cx="1324800" cy="10044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3810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latin typeface="Cambria"/>
                <a:ea typeface="Cambria"/>
                <a:cs typeface="Cambria"/>
                <a:sym typeface="Cambria"/>
              </a:rPr>
              <a:t>Query in C/C++</a:t>
            </a:r>
            <a:endParaRPr sz="22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1" name="Google Shape;471;p41"/>
          <p:cNvSpPr/>
          <p:nvPr/>
        </p:nvSpPr>
        <p:spPr>
          <a:xfrm rot="2979508">
            <a:off x="3820246" y="1436848"/>
            <a:ext cx="825375" cy="884303"/>
          </a:xfrm>
          <a:prstGeom prst="bentArrow">
            <a:avLst>
              <a:gd fmla="val 25000" name="adj1"/>
              <a:gd fmla="val 25787" name="adj2"/>
              <a:gd fmla="val 25000" name="adj3"/>
              <a:gd fmla="val 75000" name="adj4"/>
            </a:avLst>
          </a:prstGeom>
          <a:solidFill>
            <a:srgbClr val="CCCCCC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1"/>
          <p:cNvSpPr txBox="1"/>
          <p:nvPr>
            <p:ph idx="1" type="body"/>
          </p:nvPr>
        </p:nvSpPr>
        <p:spPr>
          <a:xfrm>
            <a:off x="374675" y="2807274"/>
            <a:ext cx="8700000" cy="21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Several options for deployment exist, but come with some practical limitation. </a:t>
            </a:r>
            <a:br>
              <a:rPr lang="it"/>
            </a:br>
            <a:r>
              <a:rPr lang="it"/>
              <a:t>For example,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➢"/>
            </a:pPr>
            <a:r>
              <a:rPr lang="it" sz="1400"/>
              <a:t>Require </a:t>
            </a:r>
            <a:r>
              <a:rPr b="1" lang="it" sz="1400">
                <a:solidFill>
                  <a:srgbClr val="A61C00"/>
                </a:solidFill>
              </a:rPr>
              <a:t>external dependencies</a:t>
            </a:r>
            <a:r>
              <a:rPr lang="it" sz="1400"/>
              <a:t> sometimes difficult to integrate in the build system of large HEP applications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it" sz="1400"/>
              <a:t>Expect vectorized inputs introducing </a:t>
            </a:r>
            <a:r>
              <a:rPr b="1" lang="it" sz="1400">
                <a:solidFill>
                  <a:srgbClr val="A61C00"/>
                </a:solidFill>
              </a:rPr>
              <a:t>overhead for branched flows</a:t>
            </a:r>
            <a:r>
              <a:rPr lang="it" sz="1400"/>
              <a:t>, as for example Geant4-based simulations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it" sz="1400"/>
              <a:t>Introduce limits in the interplay between the </a:t>
            </a:r>
            <a:r>
              <a:rPr b="1" lang="it" sz="1400">
                <a:solidFill>
                  <a:srgbClr val="A61C00"/>
                </a:solidFill>
              </a:rPr>
              <a:t>preprocessing </a:t>
            </a:r>
            <a:r>
              <a:rPr lang="it" sz="1400"/>
              <a:t>and </a:t>
            </a:r>
            <a:r>
              <a:rPr b="1" lang="it" sz="1400">
                <a:solidFill>
                  <a:srgbClr val="A61C00"/>
                </a:solidFill>
              </a:rPr>
              <a:t>algorithmic </a:t>
            </a:r>
            <a:r>
              <a:rPr lang="it" sz="1400"/>
              <a:t>steps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it" sz="1400"/>
              <a:t>Often require </a:t>
            </a:r>
            <a:r>
              <a:rPr b="1" lang="it" sz="1400">
                <a:solidFill>
                  <a:srgbClr val="A61C00"/>
                </a:solidFill>
              </a:rPr>
              <a:t>compiling with the framework</a:t>
            </a:r>
            <a:r>
              <a:rPr lang="it" sz="1400"/>
              <a:t> large part of the algorithm.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1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3491225" y="3547350"/>
            <a:ext cx="4095300" cy="11397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6156050" y="3796775"/>
            <a:ext cx="2850900" cy="7920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16812" l="0" r="0" t="0"/>
          <a:stretch/>
        </p:blipFill>
        <p:spPr>
          <a:xfrm>
            <a:off x="5024280" y="186926"/>
            <a:ext cx="4095325" cy="25782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15"/>
          <p:cNvSpPr/>
          <p:nvPr/>
        </p:nvSpPr>
        <p:spPr>
          <a:xfrm>
            <a:off x="3594850" y="3796775"/>
            <a:ext cx="2508900" cy="7920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Simulating the LHCb experiment</a:t>
            </a:r>
            <a:endParaRPr/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374675" y="902900"/>
            <a:ext cx="4554300" cy="3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700"/>
              <a:t>Detailed </a:t>
            </a:r>
            <a:br>
              <a:rPr b="1" lang="it" sz="1700"/>
            </a:br>
            <a:r>
              <a:rPr lang="it" sz="1600"/>
              <a:t>Centralized MC productions. Interactions of particles with detector material is simulated with Geant4, and converted into </a:t>
            </a:r>
            <a:r>
              <a:rPr i="1" lang="it" sz="1600"/>
              <a:t>hits</a:t>
            </a:r>
            <a:r>
              <a:rPr lang="it" sz="1600"/>
              <a:t>. </a:t>
            </a:r>
            <a:br>
              <a:rPr lang="it" sz="1600"/>
            </a:br>
            <a:r>
              <a:rPr lang="it" sz="1600"/>
              <a:t>Same trigger &amp; reconstruction algorithms are used as for real data.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it"/>
              <a:t>Fast Simulation</a:t>
            </a:r>
            <a:br>
              <a:rPr b="1" i="1" lang="it" sz="1700"/>
            </a:br>
            <a:r>
              <a:rPr lang="it" sz="1600"/>
              <a:t>Replace parts of the simulation </a:t>
            </a:r>
            <a:br>
              <a:rPr lang="it" sz="1600"/>
            </a:br>
            <a:r>
              <a:rPr lang="it" sz="1600"/>
              <a:t>with models, e</a:t>
            </a:r>
            <a:r>
              <a:rPr i="1" lang="it" sz="1600"/>
              <a:t>.g.</a:t>
            </a:r>
            <a:endParaRPr i="1"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it" sz="1600"/>
              <a:t>underlying event → ReDecay</a:t>
            </a:r>
            <a:br>
              <a:rPr i="1" lang="it" sz="1600"/>
            </a:br>
            <a:r>
              <a:rPr i="1" lang="it" sz="1600"/>
              <a:t>calorimeter deposits → CaloGAN </a:t>
            </a:r>
            <a:endParaRPr i="1" sz="1600"/>
          </a:p>
        </p:txBody>
      </p:sp>
      <p:sp>
        <p:nvSpPr>
          <p:cNvPr id="111" name="Google Shape;111;p15"/>
          <p:cNvSpPr txBox="1"/>
          <p:nvPr/>
        </p:nvSpPr>
        <p:spPr>
          <a:xfrm>
            <a:off x="5434305" y="1692000"/>
            <a:ext cx="9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Pledged</a:t>
            </a:r>
            <a:endParaRPr b="1" i="1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7543530" y="1573600"/>
            <a:ext cx="1184100" cy="229500"/>
          </a:xfrm>
          <a:prstGeom prst="roundRect">
            <a:avLst>
              <a:gd fmla="val 16667" name="adj"/>
            </a:avLst>
          </a:prstGeom>
          <a:solidFill>
            <a:srgbClr val="000000">
              <a:alpha val="36610"/>
            </a:srgbClr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Detailed Sim.</a:t>
            </a:r>
            <a:endParaRPr b="1"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5535705" y="2148775"/>
            <a:ext cx="851400" cy="229500"/>
          </a:xfrm>
          <a:prstGeom prst="roundRect">
            <a:avLst>
              <a:gd fmla="val 16667" name="adj"/>
            </a:avLst>
          </a:prstGeom>
          <a:solidFill>
            <a:srgbClr val="000000">
              <a:alpha val="36610"/>
            </a:srgbClr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Fast Sim.</a:t>
            </a:r>
            <a:endParaRPr b="1"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6471255" y="2378275"/>
            <a:ext cx="882600" cy="173100"/>
          </a:xfrm>
          <a:prstGeom prst="roundRect">
            <a:avLst>
              <a:gd fmla="val 16667" name="adj"/>
            </a:avLst>
          </a:prstGeom>
          <a:solidFill>
            <a:srgbClr val="000000">
              <a:alpha val="36610"/>
            </a:srgbClr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b="1"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7822880" y="2378275"/>
            <a:ext cx="1184100" cy="173100"/>
          </a:xfrm>
          <a:prstGeom prst="roundRect">
            <a:avLst>
              <a:gd fmla="val 16667" name="adj"/>
            </a:avLst>
          </a:prstGeom>
          <a:solidFill>
            <a:srgbClr val="000000">
              <a:alpha val="36610"/>
            </a:srgbClr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Reprocessing</a:t>
            </a:r>
            <a:endParaRPr b="1"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5449123" y="457747"/>
            <a:ext cx="1494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 u="sng">
                <a:solidFill>
                  <a:schemeClr val="hlink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LHCb-PUB-2022-011</a:t>
            </a:r>
            <a:endParaRPr/>
          </a:p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8600463" y="46563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1347496" y="4120549"/>
            <a:ext cx="193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[Eur. Phys. J. C 78 (2018) 1009]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1347496" y="4501549"/>
            <a:ext cx="185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[arXiv:1812.01319]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3262151" y="3207175"/>
            <a:ext cx="23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Calibri"/>
                <a:ea typeface="Calibri"/>
                <a:cs typeface="Calibri"/>
                <a:sym typeface="Calibri"/>
              </a:rPr>
              <a:t>Detailed/Fast Simulation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3691900" y="3959600"/>
            <a:ext cx="1042500" cy="471000"/>
          </a:xfrm>
          <a:prstGeom prst="rect">
            <a:avLst/>
          </a:prstGeom>
          <a:solidFill>
            <a:srgbClr val="1155CC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Generator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e.g. Pythia8</a:t>
            </a:r>
            <a:endParaRPr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4834900" y="3959600"/>
            <a:ext cx="1184100" cy="471000"/>
          </a:xfrm>
          <a:prstGeom prst="rect">
            <a:avLst/>
          </a:prstGeom>
          <a:solidFill>
            <a:srgbClr val="CC0000"/>
          </a:solidFill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Geant4</a:t>
            </a:r>
            <a:endParaRPr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4443972" y="3482374"/>
            <a:ext cx="88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Calibri"/>
                <a:ea typeface="Calibri"/>
                <a:cs typeface="Calibri"/>
                <a:sym typeface="Calibri"/>
              </a:rPr>
              <a:t>Gauss*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6214704" y="3959600"/>
            <a:ext cx="1287900" cy="471000"/>
          </a:xfrm>
          <a:prstGeom prst="rect">
            <a:avLst/>
          </a:prstGeom>
          <a:solidFill>
            <a:srgbClr val="F1C232"/>
          </a:solidFill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Reconstruction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677306" y="3959600"/>
            <a:ext cx="1287900" cy="471000"/>
          </a:xfrm>
          <a:prstGeom prst="rect">
            <a:avLst/>
          </a:prstGeom>
          <a:solidFill>
            <a:srgbClr val="F1C232"/>
          </a:solidFill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Decay Reconstruction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7733748" y="3474973"/>
            <a:ext cx="16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311700" y="4699450"/>
            <a:ext cx="88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i="1" lang="it" sz="1200">
                <a:latin typeface="Calibri"/>
                <a:ea typeface="Calibri"/>
                <a:cs typeface="Calibri"/>
                <a:sym typeface="Calibri"/>
              </a:rPr>
              <a:t>Gauss is the LHCb simulation framework based on Gaudi </a:t>
            </a: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it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J. Phys. Conf. Ser. 331 032023</a:t>
            </a: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]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2"/>
          <p:cNvSpPr txBox="1"/>
          <p:nvPr>
            <p:ph idx="1" type="body"/>
          </p:nvPr>
        </p:nvSpPr>
        <p:spPr>
          <a:xfrm>
            <a:off x="222275" y="935275"/>
            <a:ext cx="2367900" cy="3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Frameworks </a:t>
            </a:r>
            <a:r>
              <a:rPr lang="it"/>
              <a:t>and standards to define and deploy DNN in C++ applications have </a:t>
            </a:r>
            <a:r>
              <a:rPr b="1" lang="it">
                <a:solidFill>
                  <a:srgbClr val="904F15"/>
                </a:solidFill>
              </a:rPr>
              <a:t>change a lot during the last years.</a:t>
            </a:r>
            <a:endParaRPr b="1">
              <a:solidFill>
                <a:srgbClr val="904F1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it">
                <a:solidFill>
                  <a:srgbClr val="904F15"/>
                </a:solidFill>
              </a:rPr>
              <a:t>Choosing one</a:t>
            </a:r>
            <a:r>
              <a:rPr lang="it"/>
              <a:t> for an application we would like to keep using in production in O(10) years </a:t>
            </a:r>
            <a:r>
              <a:rPr b="1" lang="it">
                <a:solidFill>
                  <a:srgbClr val="904F15"/>
                </a:solidFill>
              </a:rPr>
              <a:t>would be a bet</a:t>
            </a:r>
            <a:r>
              <a:rPr lang="it"/>
              <a:t>.</a:t>
            </a:r>
            <a:endParaRPr/>
          </a:p>
        </p:txBody>
      </p:sp>
      <p:sp>
        <p:nvSpPr>
          <p:cNvPr id="479" name="Google Shape;479;p42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80" name="Google Shape;480;p42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Choosing a DNN framework to rely on</a:t>
            </a:r>
            <a:endParaRPr/>
          </a:p>
        </p:txBody>
      </p:sp>
      <p:pic>
        <p:nvPicPr>
          <p:cNvPr id="481" name="Google Shape;4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250" y="757198"/>
            <a:ext cx="6187901" cy="29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2"/>
          <p:cNvSpPr/>
          <p:nvPr/>
        </p:nvSpPr>
        <p:spPr>
          <a:xfrm>
            <a:off x="2840350" y="3984300"/>
            <a:ext cx="6078600" cy="837300"/>
          </a:xfrm>
          <a:prstGeom prst="roundRect">
            <a:avLst>
              <a:gd fmla="val 16667" name="adj"/>
            </a:avLst>
          </a:prstGeom>
          <a:solidFill>
            <a:srgbClr val="FFE1C7"/>
          </a:solidFill>
          <a:ln cap="flat" cmpd="sng" w="28575">
            <a:solidFill>
              <a:srgbClr val="904F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alibri"/>
                <a:ea typeface="Calibri"/>
                <a:cs typeface="Calibri"/>
                <a:sym typeface="Calibri"/>
              </a:rPr>
              <a:t>Also, multithreading is used differently (and possibly inconsistently) by HEP frameworks and ML frameworks.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Transpiling approach: </a:t>
            </a:r>
            <a:r>
              <a:rPr b="0" lang="it">
                <a:latin typeface="Consolas"/>
                <a:ea typeface="Consolas"/>
                <a:cs typeface="Consolas"/>
                <a:sym typeface="Consolas"/>
              </a:rPr>
              <a:t>scikinC </a:t>
            </a:r>
            <a:r>
              <a:rPr b="0" i="1" lang="it"/>
              <a:t>and  </a:t>
            </a:r>
            <a:r>
              <a:rPr b="0" lang="it">
                <a:latin typeface="Consolas"/>
                <a:ea typeface="Consolas"/>
                <a:cs typeface="Consolas"/>
                <a:sym typeface="Consolas"/>
              </a:rPr>
              <a:t>keras2c</a:t>
            </a:r>
            <a:endParaRPr b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43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489" name="Google Shape;4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" y="924950"/>
            <a:ext cx="3234250" cy="4003924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3"/>
          <p:cNvSpPr txBox="1"/>
          <p:nvPr>
            <p:ph idx="1" type="body"/>
          </p:nvPr>
        </p:nvSpPr>
        <p:spPr>
          <a:xfrm>
            <a:off x="2220225" y="976900"/>
            <a:ext cx="6386700" cy="2923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For a seamless integration of the trained parameterizations in the LHCb simulation framework models have to be applied to each single particle </a:t>
            </a:r>
            <a:r>
              <a:rPr b="1" lang="it"/>
              <a:t>→</a:t>
            </a:r>
            <a:r>
              <a:rPr lang="it"/>
              <a:t> </a:t>
            </a:r>
            <a:r>
              <a:rPr b="1" lang="it"/>
              <a:t>thousands of independent calls per event</a:t>
            </a:r>
            <a:r>
              <a:rPr lang="it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Even a small latency (</a:t>
            </a:r>
            <a:r>
              <a:rPr i="1" lang="it"/>
              <a:t>e.g. context switching</a:t>
            </a:r>
            <a:r>
              <a:rPr lang="it"/>
              <a:t>) wastes unacceptable amount of CPU resources 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We </a:t>
            </a:r>
            <a:r>
              <a:rPr b="1" lang="it"/>
              <a:t>transpile our models in C</a:t>
            </a:r>
            <a:r>
              <a:rPr lang="it"/>
              <a:t> and compile them to binaries, </a:t>
            </a:r>
            <a:r>
              <a:rPr b="1" lang="it"/>
              <a:t>dynamically linked</a:t>
            </a:r>
            <a:r>
              <a:rPr lang="it"/>
              <a:t> at runtime.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3"/>
          <p:cNvSpPr txBox="1"/>
          <p:nvPr>
            <p:ph idx="1" type="body"/>
          </p:nvPr>
        </p:nvSpPr>
        <p:spPr>
          <a:xfrm>
            <a:off x="3426325" y="4087875"/>
            <a:ext cx="5717400" cy="841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LHCb tool: </a:t>
            </a:r>
            <a:r>
              <a:rPr b="1" lang="it" u="sng">
                <a:solidFill>
                  <a:srgbClr val="43434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scikinC</a:t>
            </a:r>
            <a:r>
              <a:rPr lang="it"/>
              <a:t> </a:t>
            </a:r>
            <a:r>
              <a:rPr lang="it" sz="1300"/>
              <a:t>[</a:t>
            </a:r>
            <a:r>
              <a:rPr lang="it" sz="1300" u="sng">
                <a:solidFill>
                  <a:schemeClr val="hlink"/>
                </a:solidFill>
                <a:hlinkClick r:id="rId5"/>
              </a:rPr>
              <a:t>PoS(CompTools2021)034</a:t>
            </a:r>
            <a:r>
              <a:rPr lang="it" sz="1300"/>
              <a:t>]</a:t>
            </a:r>
            <a:br>
              <a:rPr lang="it"/>
            </a:br>
            <a:r>
              <a:rPr lang="it"/>
              <a:t>Possible partial migration to </a:t>
            </a:r>
            <a:r>
              <a:rPr b="1" lang="it" u="sng">
                <a:solidFill>
                  <a:srgbClr val="434343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keras2c</a:t>
            </a:r>
            <a:r>
              <a:rPr lang="it"/>
              <a:t> </a:t>
            </a:r>
            <a:r>
              <a:rPr lang="it" sz="1300"/>
              <a:t>[</a:t>
            </a:r>
            <a:r>
              <a:rPr lang="it" sz="1300" u="sng">
                <a:solidFill>
                  <a:schemeClr val="hlink"/>
                </a:solidFill>
                <a:hlinkClick r:id="rId7"/>
              </a:rPr>
              <a:t>J.Eng.App.AI, (2021) 104182</a:t>
            </a:r>
            <a:r>
              <a:rPr lang="it" sz="1300"/>
              <a:t>]</a:t>
            </a:r>
            <a:endParaRPr sz="13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Physics validation</a:t>
            </a:r>
            <a:endParaRPr/>
          </a:p>
        </p:txBody>
      </p:sp>
      <p:sp>
        <p:nvSpPr>
          <p:cNvPr id="497" name="Google Shape;497;p44"/>
          <p:cNvSpPr txBox="1"/>
          <p:nvPr>
            <p:ph idx="12" type="sldNum"/>
          </p:nvPr>
        </p:nvSpPr>
        <p:spPr>
          <a:xfrm>
            <a:off x="8713125" y="4997379"/>
            <a:ext cx="370500" cy="1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5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Lamarr validation:                             </a:t>
            </a:r>
            <a:endParaRPr b="0"/>
          </a:p>
        </p:txBody>
      </p:sp>
      <p:sp>
        <p:nvSpPr>
          <p:cNvPr id="503" name="Google Shape;503;p45"/>
          <p:cNvSpPr txBox="1"/>
          <p:nvPr>
            <p:ph idx="1" type="body"/>
          </p:nvPr>
        </p:nvSpPr>
        <p:spPr>
          <a:xfrm>
            <a:off x="374675" y="935275"/>
            <a:ext cx="4776000" cy="3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Abundant decay in LHCb, widely studied to measure, </a:t>
            </a:r>
            <a:r>
              <a:rPr i="1" lang="it"/>
              <a:t>e.g.</a:t>
            </a:r>
            <a:r>
              <a:rPr lang="it"/>
              <a:t>, beauty baryon production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i="1" lang="it"/>
              <a:t>e.g. see </a:t>
            </a:r>
            <a:r>
              <a:rPr lang="it" u="sng">
                <a:solidFill>
                  <a:schemeClr val="hlink"/>
                </a:solidFill>
                <a:hlinkClick r:id="rId3"/>
              </a:rPr>
              <a:t>JHEP 10 (2021) 060</a:t>
            </a:r>
            <a:r>
              <a:rPr lang="it"/>
              <a:t>, </a:t>
            </a:r>
            <a:r>
              <a:rPr lang="it" u="sng">
                <a:solidFill>
                  <a:schemeClr val="hlink"/>
                </a:solidFill>
                <a:hlinkClick r:id="rId4"/>
              </a:rPr>
              <a:t>PHYS. REV. D100 (2019) 032001</a:t>
            </a:r>
            <a:r>
              <a:rPr lang="it"/>
              <a:t>, </a:t>
            </a:r>
            <a:r>
              <a:rPr lang="it" u="sng">
                <a:solidFill>
                  <a:schemeClr val="hlink"/>
                </a:solidFill>
                <a:hlinkClick r:id="rId5"/>
              </a:rPr>
              <a:t>PHYS. REV. D96 (2017) 112005</a:t>
            </a:r>
            <a:r>
              <a:rPr lang="it"/>
              <a:t>, …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It is part of the Particle Identification Calibration samples </a:t>
            </a:r>
            <a:r>
              <a:rPr lang="it" sz="1400"/>
              <a:t>[</a:t>
            </a:r>
            <a:r>
              <a:rPr lang="it" sz="1400" u="sng">
                <a:solidFill>
                  <a:schemeClr val="hlink"/>
                </a:solidFill>
                <a:hlinkClick r:id="rId6"/>
              </a:rPr>
              <a:t>EPJ TI 2019 6:1</a:t>
            </a:r>
            <a:r>
              <a:rPr lang="it" sz="1400"/>
              <a:t>];</a:t>
            </a:r>
            <a:endParaRPr sz="14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It is described by a </a:t>
            </a:r>
            <a:r>
              <a:rPr lang="it" u="sng">
                <a:solidFill>
                  <a:srgbClr val="434343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complex decay model</a:t>
            </a:r>
            <a:r>
              <a:rPr lang="it">
                <a:solidFill>
                  <a:srgbClr val="434343"/>
                </a:solidFill>
              </a:rPr>
              <a:t> </a:t>
            </a:r>
            <a:r>
              <a:rPr lang="it"/>
              <a:t>including many feed-down modes;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it"/>
              <a:t>It provides examples for </a:t>
            </a:r>
            <a:r>
              <a:rPr b="1" lang="it"/>
              <a:t>muons</a:t>
            </a:r>
            <a:r>
              <a:rPr lang="it"/>
              <a:t>, </a:t>
            </a:r>
            <a:r>
              <a:rPr b="1" lang="it"/>
              <a:t>pions</a:t>
            </a:r>
            <a:r>
              <a:rPr lang="it"/>
              <a:t>, </a:t>
            </a:r>
            <a:r>
              <a:rPr b="1" lang="it"/>
              <a:t>kaons </a:t>
            </a:r>
            <a:r>
              <a:rPr lang="it"/>
              <a:t>and </a:t>
            </a:r>
            <a:r>
              <a:rPr b="1" lang="it"/>
              <a:t>protons </a:t>
            </a:r>
            <a:r>
              <a:rPr lang="it"/>
              <a:t>in a single decay mode.</a:t>
            </a:r>
            <a:endParaRPr/>
          </a:p>
        </p:txBody>
      </p:sp>
      <p:sp>
        <p:nvSpPr>
          <p:cNvPr id="504" name="Google Shape;504;p45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descr="\color{#0b5394}{&#10;\Lambda_b^0 \to \Lambda_c^+ \mu^- \bar \nu_\mu \quad \mathsf{with}\quad \Lambda_c^+ \to pK^-\pi^+}" id="505" name="Google Shape;505;p45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58409" y="218561"/>
            <a:ext cx="5783384" cy="4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5"/>
          <p:cNvSpPr/>
          <p:nvPr/>
        </p:nvSpPr>
        <p:spPr>
          <a:xfrm>
            <a:off x="5920438" y="3464898"/>
            <a:ext cx="756600" cy="756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5"/>
          <p:cNvSpPr/>
          <p:nvPr/>
        </p:nvSpPr>
        <p:spPr>
          <a:xfrm>
            <a:off x="6883775" y="3773098"/>
            <a:ext cx="756600" cy="756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5"/>
          <p:cNvSpPr/>
          <p:nvPr/>
        </p:nvSpPr>
        <p:spPr>
          <a:xfrm>
            <a:off x="7847088" y="3782860"/>
            <a:ext cx="756600" cy="756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5"/>
          <p:cNvSpPr/>
          <p:nvPr/>
        </p:nvSpPr>
        <p:spPr>
          <a:xfrm>
            <a:off x="7465163" y="2308635"/>
            <a:ext cx="756600" cy="756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5"/>
          <p:cNvSpPr/>
          <p:nvPr/>
        </p:nvSpPr>
        <p:spPr>
          <a:xfrm>
            <a:off x="6270213" y="2222635"/>
            <a:ext cx="756600" cy="756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5"/>
          <p:cNvSpPr/>
          <p:nvPr/>
        </p:nvSpPr>
        <p:spPr>
          <a:xfrm>
            <a:off x="5332188" y="2192048"/>
            <a:ext cx="756600" cy="756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5"/>
          <p:cNvSpPr/>
          <p:nvPr/>
        </p:nvSpPr>
        <p:spPr>
          <a:xfrm>
            <a:off x="6937338" y="1067798"/>
            <a:ext cx="756600" cy="756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Lambda_b^0" id="513" name="Google Shape;513;p45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0925" y="1209400"/>
            <a:ext cx="409420" cy="473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Lambda_c^+" id="514" name="Google Shape;514;p45" title="MathEquation,#000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99050" y="2452700"/>
            <a:ext cx="548700" cy="4684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u^-" id="515" name="Google Shape;515;p45" title="MathEquation,#0000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78125" y="2349563"/>
            <a:ext cx="548700" cy="502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" id="516" name="Google Shape;516;p45" title="MathEquation,#00000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15876" y="3990038"/>
            <a:ext cx="219040" cy="34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^-" id="517" name="Google Shape;517;p45" title="MathEquation,#00000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41288" y="3980287"/>
            <a:ext cx="548700" cy="342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pi^+" id="518" name="Google Shape;518;p45" title="MathEquation,#00000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78955" y="3646400"/>
            <a:ext cx="49823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ar \nu_\mu" id="519" name="Google Shape;519;p45" title="MathEquation,#00000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436150" y="2297375"/>
            <a:ext cx="548700" cy="5459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45"/>
          <p:cNvCxnSpPr>
            <a:stCxn id="512" idx="2"/>
            <a:endCxn id="511" idx="7"/>
          </p:cNvCxnSpPr>
          <p:nvPr/>
        </p:nvCxnSpPr>
        <p:spPr>
          <a:xfrm flipH="1">
            <a:off x="5977938" y="1446098"/>
            <a:ext cx="959400" cy="8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45"/>
          <p:cNvCxnSpPr>
            <a:stCxn id="512" idx="3"/>
            <a:endCxn id="510" idx="0"/>
          </p:cNvCxnSpPr>
          <p:nvPr/>
        </p:nvCxnSpPr>
        <p:spPr>
          <a:xfrm flipH="1">
            <a:off x="6648539" y="1713596"/>
            <a:ext cx="399600" cy="5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45"/>
          <p:cNvCxnSpPr>
            <a:endCxn id="509" idx="0"/>
          </p:cNvCxnSpPr>
          <p:nvPr/>
        </p:nvCxnSpPr>
        <p:spPr>
          <a:xfrm>
            <a:off x="7583063" y="1713435"/>
            <a:ext cx="260400" cy="59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45"/>
          <p:cNvCxnSpPr>
            <a:stCxn id="509" idx="2"/>
          </p:cNvCxnSpPr>
          <p:nvPr/>
        </p:nvCxnSpPr>
        <p:spPr>
          <a:xfrm flipH="1">
            <a:off x="6577463" y="2686935"/>
            <a:ext cx="887700" cy="9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45"/>
          <p:cNvCxnSpPr>
            <a:endCxn id="507" idx="0"/>
          </p:cNvCxnSpPr>
          <p:nvPr/>
        </p:nvCxnSpPr>
        <p:spPr>
          <a:xfrm flipH="1">
            <a:off x="7262075" y="2990698"/>
            <a:ext cx="345600" cy="78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5" name="Google Shape;525;p45"/>
          <p:cNvCxnSpPr>
            <a:endCxn id="508" idx="0"/>
          </p:cNvCxnSpPr>
          <p:nvPr/>
        </p:nvCxnSpPr>
        <p:spPr>
          <a:xfrm>
            <a:off x="8111088" y="2954560"/>
            <a:ext cx="114300" cy="82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6" name="Google Shape;526;p45"/>
          <p:cNvCxnSpPr>
            <a:stCxn id="512" idx="2"/>
          </p:cNvCxnSpPr>
          <p:nvPr/>
        </p:nvCxnSpPr>
        <p:spPr>
          <a:xfrm flipH="1">
            <a:off x="5558838" y="1446098"/>
            <a:ext cx="1378500" cy="1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527" name="Google Shape;527;p45"/>
          <p:cNvCxnSpPr/>
          <p:nvPr/>
        </p:nvCxnSpPr>
        <p:spPr>
          <a:xfrm>
            <a:off x="8221763" y="2686935"/>
            <a:ext cx="532800" cy="7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528" name="Google Shape;528;p45"/>
          <p:cNvSpPr txBox="1"/>
          <p:nvPr/>
        </p:nvSpPr>
        <p:spPr>
          <a:xfrm rot="-219908">
            <a:off x="5621766" y="1186553"/>
            <a:ext cx="1412589" cy="400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other particles?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5"/>
          <p:cNvSpPr txBox="1"/>
          <p:nvPr/>
        </p:nvSpPr>
        <p:spPr>
          <a:xfrm rot="3462661">
            <a:off x="8330561" y="2960685"/>
            <a:ext cx="745241" cy="400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other?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5"/>
          <p:cNvSpPr txBox="1"/>
          <p:nvPr/>
        </p:nvSpPr>
        <p:spPr>
          <a:xfrm>
            <a:off x="16100" y="4696197"/>
            <a:ext cx="93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The training of the models is based on a cocktail of heavy flavour decays, where                        represents a negligible fraction.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\Lambda_b^0 \to \Lambda_c^+ \mu^- X" id="531" name="Google Shape;531;p45" title="MathEquation,#00000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871238" y="4824866"/>
            <a:ext cx="868024" cy="187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575" y="2589608"/>
            <a:ext cx="3311026" cy="242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074" y="135650"/>
            <a:ext cx="3385525" cy="246629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6"/>
          <p:cNvSpPr txBox="1"/>
          <p:nvPr>
            <p:ph type="title"/>
          </p:nvPr>
        </p:nvSpPr>
        <p:spPr>
          <a:xfrm>
            <a:off x="509110" y="76769"/>
            <a:ext cx="463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Track smearing</a:t>
            </a:r>
            <a:endParaRPr/>
          </a:p>
        </p:txBody>
      </p:sp>
      <p:sp>
        <p:nvSpPr>
          <p:cNvPr id="539" name="Google Shape;539;p46"/>
          <p:cNvSpPr txBox="1"/>
          <p:nvPr>
            <p:ph idx="1" type="body"/>
          </p:nvPr>
        </p:nvSpPr>
        <p:spPr>
          <a:xfrm>
            <a:off x="208200" y="725276"/>
            <a:ext cx="5023800" cy="25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momentum and point of closest approach to the beams of the generated particles </a:t>
            </a:r>
            <a:r>
              <a:rPr b="1" lang="it"/>
              <a:t>get smeared</a:t>
            </a:r>
            <a:r>
              <a:rPr lang="it"/>
              <a:t>: a GAN predicts effects as </a:t>
            </a:r>
            <a:r>
              <a:rPr i="1" lang="it"/>
              <a:t>multiple scattering</a:t>
            </a:r>
            <a:r>
              <a:rPr lang="it"/>
              <a:t>, imperfections of alignment, calibration…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it"/>
              <a:t>Reconstructed masses</a:t>
            </a:r>
            <a:r>
              <a:rPr lang="it"/>
              <a:t> and </a:t>
            </a:r>
            <a:r>
              <a:rPr b="1" lang="it"/>
              <a:t>impact parameters</a:t>
            </a:r>
            <a:r>
              <a:rPr lang="it"/>
              <a:t> are then computed on the smeared quantities.</a:t>
            </a:r>
            <a:endParaRPr/>
          </a:p>
        </p:txBody>
      </p:sp>
      <p:sp>
        <p:nvSpPr>
          <p:cNvPr id="540" name="Google Shape;540;p46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541" name="Google Shape;541;p46"/>
          <p:cNvPicPr preferRelativeResize="0"/>
          <p:nvPr/>
        </p:nvPicPr>
        <p:blipFill rotWithShape="1">
          <a:blip r:embed="rId5">
            <a:alphaModFix/>
          </a:blip>
          <a:srcRect b="4716" l="0" r="0" t="0"/>
          <a:stretch/>
        </p:blipFill>
        <p:spPr>
          <a:xfrm>
            <a:off x="1100491" y="2935025"/>
            <a:ext cx="3185859" cy="20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6"/>
          <p:cNvSpPr txBox="1"/>
          <p:nvPr/>
        </p:nvSpPr>
        <p:spPr>
          <a:xfrm>
            <a:off x="2640425" y="3093474"/>
            <a:ext cx="15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LHCb-FIGURE-2022-004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6"/>
          <p:cNvSpPr txBox="1"/>
          <p:nvPr/>
        </p:nvSpPr>
        <p:spPr>
          <a:xfrm>
            <a:off x="7379049" y="473600"/>
            <a:ext cx="15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LHCb-FIGURE-2022-014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46"/>
          <p:cNvSpPr txBox="1"/>
          <p:nvPr/>
        </p:nvSpPr>
        <p:spPr>
          <a:xfrm>
            <a:off x="6031844" y="2935021"/>
            <a:ext cx="15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LHCb-FIGURE-2022-014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47"/>
          <p:cNvPicPr preferRelativeResize="0"/>
          <p:nvPr/>
        </p:nvPicPr>
        <p:blipFill rotWithShape="1">
          <a:blip r:embed="rId3">
            <a:alphaModFix/>
          </a:blip>
          <a:srcRect b="2629" l="0" r="0" t="0"/>
          <a:stretch/>
        </p:blipFill>
        <p:spPr>
          <a:xfrm>
            <a:off x="6263275" y="2905350"/>
            <a:ext cx="2858092" cy="2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754" y="765325"/>
            <a:ext cx="2828946" cy="211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0475" y="2935939"/>
            <a:ext cx="2722500" cy="2054611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7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Tracking uncertainties</a:t>
            </a:r>
            <a:endParaRPr/>
          </a:p>
        </p:txBody>
      </p:sp>
      <p:sp>
        <p:nvSpPr>
          <p:cNvPr id="553" name="Google Shape;553;p47"/>
          <p:cNvSpPr txBox="1"/>
          <p:nvPr>
            <p:ph idx="1" type="body"/>
          </p:nvPr>
        </p:nvSpPr>
        <p:spPr>
          <a:xfrm>
            <a:off x="3837450" y="305026"/>
            <a:ext cx="51837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 GAN is used to predict the </a:t>
            </a:r>
            <a:r>
              <a:rPr b="1" lang="it"/>
              <a:t>uncertainties associated to the track reconstruction</a:t>
            </a:r>
            <a:r>
              <a:rPr lang="it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Track uncertainties are crucial in LHCb to define the </a:t>
            </a:r>
            <a:r>
              <a:rPr b="1" lang="it"/>
              <a:t>consistency of trajectories with vertices</a:t>
            </a:r>
            <a:r>
              <a:rPr lang="it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For example, the </a:t>
            </a:r>
            <a:r>
              <a:rPr b="1" lang="it"/>
              <a:t>impact parameter 𝜒</a:t>
            </a:r>
            <a:r>
              <a:rPr b="1" baseline="30000" lang="it"/>
              <a:t>2</a:t>
            </a:r>
            <a:r>
              <a:rPr b="1" lang="it"/>
              <a:t> </a:t>
            </a:r>
            <a:r>
              <a:rPr lang="it"/>
              <a:t>is a measure of inconsistency of a trajectory with a PV.</a:t>
            </a:r>
            <a:r>
              <a:rPr b="1" lang="it"/>
              <a:t> </a:t>
            </a:r>
            <a:endParaRPr b="1"/>
          </a:p>
        </p:txBody>
      </p:sp>
      <p:sp>
        <p:nvSpPr>
          <p:cNvPr id="554" name="Google Shape;554;p47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555" name="Google Shape;555;p47"/>
          <p:cNvSpPr/>
          <p:nvPr/>
        </p:nvSpPr>
        <p:spPr>
          <a:xfrm rot="5400000">
            <a:off x="4933525" y="3589775"/>
            <a:ext cx="1966200" cy="651900"/>
          </a:xfrm>
          <a:prstGeom prst="upArrow">
            <a:avLst>
              <a:gd fmla="val 53074" name="adj1"/>
              <a:gd fmla="val 49302" name="adj2"/>
            </a:avLst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Include PV constraint</a:t>
            </a:r>
            <a:endParaRPr b="1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47"/>
          <p:cNvSpPr txBox="1"/>
          <p:nvPr>
            <p:ph idx="1" type="body"/>
          </p:nvPr>
        </p:nvSpPr>
        <p:spPr>
          <a:xfrm>
            <a:off x="97975" y="2781350"/>
            <a:ext cx="2617800" cy="22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whole decay tree can be fitted at once with a </a:t>
            </a:r>
            <a:r>
              <a:rPr b="1" i="1" lang="it"/>
              <a:t>Decay Tree Fitter</a:t>
            </a:r>
            <a:r>
              <a:rPr lang="it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Constraining the        to be produced in the PV, </a:t>
            </a:r>
            <a:br>
              <a:rPr lang="it"/>
            </a:br>
            <a:r>
              <a:rPr lang="it"/>
              <a:t>the 𝜒</a:t>
            </a:r>
            <a:r>
              <a:rPr baseline="30000" lang="it"/>
              <a:t>2</a:t>
            </a:r>
            <a:r>
              <a:rPr lang="it"/>
              <a:t> explodes. </a:t>
            </a:r>
            <a:endParaRPr/>
          </a:p>
        </p:txBody>
      </p:sp>
      <p:pic>
        <p:nvPicPr>
          <p:cNvPr descr="\color{#444}{&#10;\Lambda_c^+&#10;}" id="557" name="Google Shape;557;p47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1087" y="4006735"/>
            <a:ext cx="339974" cy="29024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7"/>
          <p:cNvSpPr txBox="1"/>
          <p:nvPr/>
        </p:nvSpPr>
        <p:spPr>
          <a:xfrm>
            <a:off x="1799456" y="3426525"/>
            <a:ext cx="8160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000" u="sng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</a:t>
            </a:r>
            <a:r>
              <a:rPr lang="it" sz="1000" u="sng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NIMA </a:t>
            </a:r>
            <a:r>
              <a:rPr lang="it" sz="1000" u="sng">
                <a:solidFill>
                  <a:srgbClr val="B7B7B7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552 </a:t>
            </a:r>
            <a:br>
              <a:rPr lang="it" sz="1000" u="sng">
                <a:solidFill>
                  <a:srgbClr val="B7B7B7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it" sz="1000" u="sng">
                <a:solidFill>
                  <a:srgbClr val="B7B7B7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(2005) 566</a:t>
            </a:r>
            <a:r>
              <a:rPr lang="it" sz="1000" u="sng">
                <a:solidFill>
                  <a:srgbClr val="B7B7B7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]</a:t>
            </a:r>
            <a:endParaRPr sz="10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47"/>
          <p:cNvSpPr txBox="1"/>
          <p:nvPr/>
        </p:nvSpPr>
        <p:spPr>
          <a:xfrm>
            <a:off x="535618" y="2561660"/>
            <a:ext cx="15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LHCb-FIGURE-2022-014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47"/>
          <p:cNvSpPr txBox="1"/>
          <p:nvPr/>
        </p:nvSpPr>
        <p:spPr>
          <a:xfrm>
            <a:off x="3937528" y="3235581"/>
            <a:ext cx="15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LHCb-FIGURE-2022-014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47"/>
          <p:cNvSpPr txBox="1"/>
          <p:nvPr/>
        </p:nvSpPr>
        <p:spPr>
          <a:xfrm>
            <a:off x="7507648" y="3163833"/>
            <a:ext cx="15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5"/>
              </a:rPr>
              <a:t>LHCb-FIGURE-2022-014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239" y="1827973"/>
            <a:ext cx="2823436" cy="21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8"/>
          <p:cNvPicPr preferRelativeResize="0"/>
          <p:nvPr/>
        </p:nvPicPr>
        <p:blipFill rotWithShape="1">
          <a:blip r:embed="rId4">
            <a:alphaModFix/>
          </a:blip>
          <a:srcRect b="1671" l="0" r="0" t="0"/>
          <a:stretch/>
        </p:blipFill>
        <p:spPr>
          <a:xfrm>
            <a:off x="5898675" y="135075"/>
            <a:ext cx="3245325" cy="239597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8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Proton identification</a:t>
            </a:r>
            <a:endParaRPr/>
          </a:p>
        </p:txBody>
      </p:sp>
      <p:sp>
        <p:nvSpPr>
          <p:cNvPr id="569" name="Google Shape;569;p48"/>
          <p:cNvSpPr txBox="1"/>
          <p:nvPr>
            <p:ph idx="1" type="body"/>
          </p:nvPr>
        </p:nvSpPr>
        <p:spPr>
          <a:xfrm>
            <a:off x="374675" y="813500"/>
            <a:ext cx="5083200" cy="1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Lamarr simulates the distribution of the detector response. Analysts often inject the detector response in some analysis-specific classifier.</a:t>
            </a:r>
            <a:endParaRPr/>
          </a:p>
        </p:txBody>
      </p:sp>
      <p:sp>
        <p:nvSpPr>
          <p:cNvPr id="570" name="Google Shape;570;p48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571" name="Google Shape;571;p48"/>
          <p:cNvSpPr/>
          <p:nvPr/>
        </p:nvSpPr>
        <p:spPr>
          <a:xfrm>
            <a:off x="6398675" y="1982601"/>
            <a:ext cx="1837800" cy="17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Calibri"/>
                <a:ea typeface="Calibri"/>
                <a:cs typeface="Calibri"/>
                <a:sym typeface="Calibri"/>
              </a:rPr>
              <a:t>Proton identification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48"/>
          <p:cNvSpPr/>
          <p:nvPr/>
        </p:nvSpPr>
        <p:spPr>
          <a:xfrm>
            <a:off x="6252275" y="2940825"/>
            <a:ext cx="2692500" cy="20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Calibri"/>
                <a:ea typeface="Calibri"/>
                <a:cs typeface="Calibri"/>
                <a:sym typeface="Calibri"/>
              </a:rPr>
              <a:t>Proton misidentification as kaon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48"/>
          <p:cNvSpPr txBox="1"/>
          <p:nvPr/>
        </p:nvSpPr>
        <p:spPr>
          <a:xfrm>
            <a:off x="374675" y="3850575"/>
            <a:ext cx="5083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Here, we define cuts to visualize the ability of the trained models to describe the </a:t>
            </a:r>
            <a:r>
              <a:rPr b="1" lang="it" sz="1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dependence of the detector response on occupancy and kinematics</a:t>
            </a:r>
            <a:r>
              <a:rPr lang="it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</p:txBody>
      </p:sp>
      <p:sp>
        <p:nvSpPr>
          <p:cNvPr id="574" name="Google Shape;574;p48"/>
          <p:cNvSpPr txBox="1"/>
          <p:nvPr/>
        </p:nvSpPr>
        <p:spPr>
          <a:xfrm>
            <a:off x="6315528" y="1724324"/>
            <a:ext cx="15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LHCb-FIGURE-2022-014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8"/>
          <p:cNvSpPr txBox="1"/>
          <p:nvPr/>
        </p:nvSpPr>
        <p:spPr>
          <a:xfrm>
            <a:off x="1943642" y="3652019"/>
            <a:ext cx="15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LHCb-FIGURE-2022-014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48"/>
          <p:cNvSpPr txBox="1"/>
          <p:nvPr/>
        </p:nvSpPr>
        <p:spPr>
          <a:xfrm>
            <a:off x="7500073" y="3067023"/>
            <a:ext cx="15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LHCb-FIGURE-2022-014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" name="Google Shape;577;p48"/>
          <p:cNvPicPr preferRelativeResize="0"/>
          <p:nvPr/>
        </p:nvPicPr>
        <p:blipFill rotWithShape="1">
          <a:blip r:embed="rId8">
            <a:alphaModFix/>
          </a:blip>
          <a:srcRect b="0" l="0" r="0" t="4616"/>
          <a:stretch/>
        </p:blipFill>
        <p:spPr>
          <a:xfrm>
            <a:off x="5934400" y="2637705"/>
            <a:ext cx="3245325" cy="2311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9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One more word on timing</a:t>
            </a:r>
            <a:endParaRPr/>
          </a:p>
        </p:txBody>
      </p:sp>
      <p:sp>
        <p:nvSpPr>
          <p:cNvPr id="583" name="Google Shape;583;p49"/>
          <p:cNvSpPr txBox="1"/>
          <p:nvPr>
            <p:ph idx="1" type="body"/>
          </p:nvPr>
        </p:nvSpPr>
        <p:spPr>
          <a:xfrm>
            <a:off x="374675" y="822300"/>
            <a:ext cx="4443300" cy="3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Comparing the normalized CPU spent for Geant4-based and Lamarr simulations of </a:t>
            </a:r>
            <a:br>
              <a:rPr lang="it"/>
            </a:br>
            <a:r>
              <a:rPr lang="it"/>
              <a:t>                            decays we estimate a CPU reduction of 98.3 % for the </a:t>
            </a:r>
            <a:r>
              <a:rPr b="1" i="1" lang="it">
                <a:solidFill>
                  <a:srgbClr val="CC4125"/>
                </a:solidFill>
              </a:rPr>
              <a:t>Simulation</a:t>
            </a:r>
            <a:r>
              <a:rPr b="1" lang="it">
                <a:solidFill>
                  <a:srgbClr val="CC4125"/>
                </a:solidFill>
              </a:rPr>
              <a:t> phase</a:t>
            </a:r>
            <a:r>
              <a:rPr lang="it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rgbClr val="000000"/>
                </a:solidFill>
              </a:rPr>
              <a:t>Generation of </a:t>
            </a:r>
            <a:r>
              <a:rPr b="1" i="1" lang="it">
                <a:solidFill>
                  <a:srgbClr val="000000"/>
                </a:solidFill>
              </a:rPr>
              <a:t>b-</a:t>
            </a:r>
            <a:r>
              <a:rPr b="1" lang="it">
                <a:solidFill>
                  <a:srgbClr val="000000"/>
                </a:solidFill>
              </a:rPr>
              <a:t>baryons is exceptionally expensive: </a:t>
            </a:r>
            <a:r>
              <a:rPr b="1" lang="it">
                <a:solidFill>
                  <a:srgbClr val="1155CC"/>
                </a:solidFill>
              </a:rPr>
              <a:t>here Pythia 8 largely dominates</a:t>
            </a:r>
            <a:r>
              <a:rPr lang="it"/>
              <a:t> the CPU consumption.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Generation of </a:t>
            </a:r>
            <a:r>
              <a:rPr i="1" lang="it"/>
              <a:t>b</a:t>
            </a:r>
            <a:r>
              <a:rPr lang="it"/>
              <a:t>-mesons requires 5% of less of the overall Simulation time.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Repeating the exercise</a:t>
            </a:r>
            <a:r>
              <a:rPr b="1" lang="it"/>
              <a:t> </a:t>
            </a:r>
            <a:r>
              <a:rPr b="1" lang="it">
                <a:solidFill>
                  <a:srgbClr val="38761D"/>
                </a:solidFill>
              </a:rPr>
              <a:t>on minimum bias, </a:t>
            </a:r>
            <a:br>
              <a:rPr b="1" lang="it">
                <a:solidFill>
                  <a:srgbClr val="38761D"/>
                </a:solidFill>
              </a:rPr>
            </a:br>
            <a:r>
              <a:rPr b="1" lang="it">
                <a:solidFill>
                  <a:srgbClr val="38761D"/>
                </a:solidFill>
              </a:rPr>
              <a:t>CPU reduction exceeds 99%.</a:t>
            </a:r>
            <a:endParaRPr/>
          </a:p>
        </p:txBody>
      </p:sp>
      <p:pic>
        <p:nvPicPr>
          <p:cNvPr descr="\Lambda_b^0 \to \Lambda_c^+ \mu^- X" id="584" name="Google Shape;584;p4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73" y="1564190"/>
            <a:ext cx="1347000" cy="29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475" y="197600"/>
            <a:ext cx="4261526" cy="46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9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175" y="3099115"/>
            <a:ext cx="2484950" cy="1841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575" y="216425"/>
            <a:ext cx="3696385" cy="26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24" y="3099224"/>
            <a:ext cx="2484950" cy="185693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0"/>
          <p:cNvSpPr txBox="1"/>
          <p:nvPr>
            <p:ph type="title"/>
          </p:nvPr>
        </p:nvSpPr>
        <p:spPr>
          <a:xfrm>
            <a:off x="464100" y="64025"/>
            <a:ext cx="520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Saving more with Particle Guns</a:t>
            </a:r>
            <a:endParaRPr b="0" i="1"/>
          </a:p>
        </p:txBody>
      </p:sp>
      <p:sp>
        <p:nvSpPr>
          <p:cNvPr id="595" name="Google Shape;595;p50"/>
          <p:cNvSpPr txBox="1"/>
          <p:nvPr>
            <p:ph idx="1" type="body"/>
          </p:nvPr>
        </p:nvSpPr>
        <p:spPr>
          <a:xfrm>
            <a:off x="374675" y="933725"/>
            <a:ext cx="4664100" cy="21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Detector occupancy is parametrized: one can achieve similar performance by</a:t>
            </a:r>
            <a:r>
              <a:rPr b="1" lang="it"/>
              <a:t> </a:t>
            </a:r>
            <a:r>
              <a:rPr b="1" lang="it">
                <a:solidFill>
                  <a:srgbClr val="FF00B0"/>
                </a:solidFill>
              </a:rPr>
              <a:t>only simulating the signal particles</a:t>
            </a:r>
            <a:r>
              <a:rPr lang="it"/>
              <a:t> (</a:t>
            </a:r>
            <a:r>
              <a:rPr i="1" lang="it"/>
              <a:t>i.e. </a:t>
            </a:r>
            <a:r>
              <a:rPr lang="it"/>
              <a:t>with </a:t>
            </a:r>
            <a:r>
              <a:rPr i="1" lang="it"/>
              <a:t>Particle Guns</a:t>
            </a:r>
            <a:r>
              <a:rPr lang="it"/>
              <a:t>).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Production spectra are generated once-for-all with Pythia8 and then sampled.</a:t>
            </a:r>
            <a:endParaRPr/>
          </a:p>
        </p:txBody>
      </p:sp>
      <p:sp>
        <p:nvSpPr>
          <p:cNvPr id="596" name="Google Shape;596;p50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597" name="Google Shape;597;p50"/>
          <p:cNvSpPr/>
          <p:nvPr/>
        </p:nvSpPr>
        <p:spPr>
          <a:xfrm>
            <a:off x="5038925" y="2998300"/>
            <a:ext cx="40224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0B5394"/>
                </a:solidFill>
              </a:rPr>
              <a:t>Detailed simulation: Pythia8 + Geant4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B5394"/>
                </a:solidFill>
              </a:rPr>
              <a:t>1M events @ 2.5 kHS06.s/event ≃ 80 HS06.y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598" name="Google Shape;598;p50"/>
          <p:cNvSpPr/>
          <p:nvPr/>
        </p:nvSpPr>
        <p:spPr>
          <a:xfrm>
            <a:off x="5038925" y="3669110"/>
            <a:ext cx="40224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rgbClr val="FF9900"/>
                </a:solidFill>
              </a:rPr>
              <a:t>Ultra-fast simulation: Pythia8 + Lamarr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9900"/>
                </a:solidFill>
              </a:rPr>
              <a:t>1 M events @ 0.5 kHS06.s/event ≃ 15 HS06.y</a:t>
            </a:r>
            <a:endParaRPr b="1">
              <a:solidFill>
                <a:srgbClr val="FF00B0"/>
              </a:solidFill>
            </a:endParaRPr>
          </a:p>
        </p:txBody>
      </p:sp>
      <p:sp>
        <p:nvSpPr>
          <p:cNvPr id="599" name="Google Shape;599;p50"/>
          <p:cNvSpPr/>
          <p:nvPr/>
        </p:nvSpPr>
        <p:spPr>
          <a:xfrm>
            <a:off x="5038925" y="4338786"/>
            <a:ext cx="40224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00B0"/>
                </a:solidFill>
              </a:rPr>
              <a:t>Ultra-fast simulation: Particle Gun + Lamarr</a:t>
            </a:r>
            <a:endParaRPr b="1">
              <a:solidFill>
                <a:srgbClr val="FF00B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B0"/>
                </a:solidFill>
              </a:rPr>
              <a:t>100 M events @ 1 HS06.s/event ≃ 4 HS06.y</a:t>
            </a:r>
            <a:endParaRPr>
              <a:solidFill>
                <a:srgbClr val="FF00B0"/>
              </a:solidFill>
            </a:endParaRPr>
          </a:p>
        </p:txBody>
      </p:sp>
      <p:sp>
        <p:nvSpPr>
          <p:cNvPr id="600" name="Google Shape;600;p50"/>
          <p:cNvSpPr txBox="1"/>
          <p:nvPr/>
        </p:nvSpPr>
        <p:spPr>
          <a:xfrm>
            <a:off x="7242820" y="627424"/>
            <a:ext cx="15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6"/>
              </a:rPr>
              <a:t>LHCb-FIGURE-2022-014</a:t>
            </a:r>
            <a:endParaRPr sz="10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50"/>
          <p:cNvSpPr txBox="1"/>
          <p:nvPr/>
        </p:nvSpPr>
        <p:spPr>
          <a:xfrm>
            <a:off x="2790870" y="4400426"/>
            <a:ext cx="15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7"/>
              </a:rPr>
              <a:t>LHCb-FIGURE-2022-014</a:t>
            </a:r>
            <a:endParaRPr sz="100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50"/>
          <p:cNvSpPr txBox="1"/>
          <p:nvPr/>
        </p:nvSpPr>
        <p:spPr>
          <a:xfrm>
            <a:off x="937675" y="3321018"/>
            <a:ext cx="15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LHCb-FIGURE-2022-014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 and outlook</a:t>
            </a:r>
            <a:endParaRPr/>
          </a:p>
        </p:txBody>
      </p:sp>
      <p:sp>
        <p:nvSpPr>
          <p:cNvPr id="608" name="Google Shape;608;p51"/>
          <p:cNvSpPr txBox="1"/>
          <p:nvPr>
            <p:ph idx="12" type="sldNum"/>
          </p:nvPr>
        </p:nvSpPr>
        <p:spPr>
          <a:xfrm>
            <a:off x="8713125" y="4997379"/>
            <a:ext cx="370500" cy="1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/>
          <p:nvPr>
            <p:ph idx="1" type="body"/>
          </p:nvPr>
        </p:nvSpPr>
        <p:spPr>
          <a:xfrm>
            <a:off x="374675" y="935275"/>
            <a:ext cx="2643300" cy="3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Machine Learning models are studied to replace the Geant4 simulation phase as in most other experiments </a:t>
            </a:r>
            <a:r>
              <a:rPr lang="it" sz="1500"/>
              <a:t>[</a:t>
            </a:r>
            <a:r>
              <a:rPr lang="it" sz="1500" u="sng">
                <a:solidFill>
                  <a:schemeClr val="hlink"/>
                </a:solidFill>
                <a:hlinkClick r:id="rId3"/>
              </a:rPr>
              <a:t>Chekalina (2018)</a:t>
            </a:r>
            <a:r>
              <a:rPr lang="it" sz="1500"/>
              <a:t>,</a:t>
            </a:r>
            <a:r>
              <a:rPr lang="it" sz="1500" u="sng">
                <a:solidFill>
                  <a:schemeClr val="hlink"/>
                </a:solidFill>
              </a:rPr>
              <a:t> </a:t>
            </a:r>
            <a:r>
              <a:rPr lang="it" sz="1500" u="sng">
                <a:solidFill>
                  <a:schemeClr val="hlink"/>
                </a:solidFill>
                <a:hlinkClick r:id="rId4"/>
              </a:rPr>
              <a:t>Khattak (2021)</a:t>
            </a:r>
            <a:r>
              <a:rPr lang="it" sz="1500"/>
              <a:t>].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1500"/>
              <a:t>With these models the reconstruction step is the same as for real data (and detailed simulation).</a:t>
            </a:r>
            <a:endParaRPr sz="1500"/>
          </a:p>
        </p:txBody>
      </p:sp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35" name="Google Shape;135;p16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Machine Learning in Fast Simulation</a:t>
            </a:r>
            <a:endParaRPr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1225" y="580813"/>
            <a:ext cx="5572399" cy="2680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/>
          <p:nvPr/>
        </p:nvSpPr>
        <p:spPr>
          <a:xfrm>
            <a:off x="3491225" y="3547350"/>
            <a:ext cx="4095300" cy="11397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6156050" y="3796775"/>
            <a:ext cx="2850900" cy="7920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3594850" y="3796775"/>
            <a:ext cx="2508900" cy="7920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 txBox="1"/>
          <p:nvPr>
            <p:ph idx="12" type="sldNum"/>
          </p:nvPr>
        </p:nvSpPr>
        <p:spPr>
          <a:xfrm>
            <a:off x="8600463" y="46563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3262151" y="3207175"/>
            <a:ext cx="23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Calibri"/>
                <a:ea typeface="Calibri"/>
                <a:cs typeface="Calibri"/>
                <a:sym typeface="Calibri"/>
              </a:rPr>
              <a:t>Detailed/Fast Simulation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3691900" y="3959600"/>
            <a:ext cx="1042500" cy="471000"/>
          </a:xfrm>
          <a:prstGeom prst="rect">
            <a:avLst/>
          </a:prstGeom>
          <a:solidFill>
            <a:srgbClr val="1155CC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Generator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e.g. Pythia8</a:t>
            </a:r>
            <a:endParaRPr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4834900" y="3959600"/>
            <a:ext cx="1184100" cy="471000"/>
          </a:xfrm>
          <a:prstGeom prst="rect">
            <a:avLst/>
          </a:prstGeom>
          <a:solidFill>
            <a:srgbClr val="CC0000"/>
          </a:solidFill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Geant4</a:t>
            </a:r>
            <a:endParaRPr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4443972" y="3482374"/>
            <a:ext cx="88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Calibri"/>
                <a:ea typeface="Calibri"/>
                <a:cs typeface="Calibri"/>
                <a:sym typeface="Calibri"/>
              </a:rPr>
              <a:t>Gauss*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6214704" y="3959600"/>
            <a:ext cx="1287900" cy="471000"/>
          </a:xfrm>
          <a:prstGeom prst="rect">
            <a:avLst/>
          </a:prstGeom>
          <a:solidFill>
            <a:srgbClr val="F1C232"/>
          </a:solidFill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Reconstruction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7677306" y="3959600"/>
            <a:ext cx="1287900" cy="471000"/>
          </a:xfrm>
          <a:prstGeom prst="rect">
            <a:avLst/>
          </a:prstGeom>
          <a:solidFill>
            <a:srgbClr val="F1C232"/>
          </a:solidFill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Decay Reconstruction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7733748" y="3474973"/>
            <a:ext cx="16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311700" y="4699450"/>
            <a:ext cx="88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i="1" lang="it" sz="1200">
                <a:latin typeface="Calibri"/>
                <a:ea typeface="Calibri"/>
                <a:cs typeface="Calibri"/>
                <a:sym typeface="Calibri"/>
              </a:rPr>
              <a:t>Gauss is the LHCb simulation framework based on Gaudi </a:t>
            </a: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it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J. Phys. Conf. Ser. 331 032023</a:t>
            </a:r>
            <a:r>
              <a:rPr lang="it" sz="1200">
                <a:latin typeface="Calibri"/>
                <a:ea typeface="Calibri"/>
                <a:cs typeface="Calibri"/>
                <a:sym typeface="Calibri"/>
              </a:rPr>
              <a:t>]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" name="Google Shape;149;p16"/>
          <p:cNvCxnSpPr/>
          <p:nvPr/>
        </p:nvCxnSpPr>
        <p:spPr>
          <a:xfrm flipH="1">
            <a:off x="3753025" y="1364300"/>
            <a:ext cx="954000" cy="18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16"/>
          <p:cNvCxnSpPr/>
          <p:nvPr/>
        </p:nvCxnSpPr>
        <p:spPr>
          <a:xfrm flipH="1">
            <a:off x="4257401" y="1254475"/>
            <a:ext cx="3213300" cy="209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2"/>
          <p:cNvSpPr txBox="1"/>
          <p:nvPr/>
        </p:nvSpPr>
        <p:spPr>
          <a:xfrm>
            <a:off x="5392350" y="1732700"/>
            <a:ext cx="3509700" cy="2637300"/>
          </a:xfrm>
          <a:prstGeom prst="rect">
            <a:avLst/>
          </a:prstGeom>
          <a:noFill/>
          <a:ln cap="flat" cmpd="sng" w="9525">
            <a:solidFill>
              <a:srgbClr val="014F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What’s next?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6200" lvl="0" marL="360000" rtl="0" algn="just">
              <a:spcBef>
                <a:spcPts val="500"/>
              </a:spcBef>
              <a:spcAft>
                <a:spcPts val="0"/>
              </a:spcAft>
              <a:buClr>
                <a:srgbClr val="182C4D"/>
              </a:buClr>
              <a:buSzPts val="1200"/>
              <a:buFont typeface="Century Gothic"/>
              <a:buChar char="●"/>
            </a:pP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Models of the electromagnetic calorimeter (in progress)</a:t>
            </a:r>
            <a:endParaRPr sz="12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6199" lvl="1" marL="540000" rtl="0" algn="just">
              <a:spcBef>
                <a:spcPts val="300"/>
              </a:spcBef>
              <a:spcAft>
                <a:spcPts val="0"/>
              </a:spcAft>
              <a:buClr>
                <a:srgbClr val="182C4D"/>
              </a:buClr>
              <a:buSzPts val="1200"/>
              <a:buFont typeface="Century Gothic"/>
              <a:buChar char="○"/>
            </a:pP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shower libraries [</a:t>
            </a:r>
            <a:r>
              <a:rPr lang="it" sz="1200" u="sng">
                <a:solidFill>
                  <a:srgbClr val="BB7537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EPJ Web Conf. 214 (2019) 02040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] or Self-Attention GANs [</a:t>
            </a:r>
            <a:r>
              <a:rPr lang="it" sz="1200" u="sng">
                <a:solidFill>
                  <a:srgbClr val="BB7537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EPJ Web Conf. 251 (2021) 03043</a:t>
            </a: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] for the </a:t>
            </a:r>
            <a:r>
              <a:rPr b="1" lang="it" sz="12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low-level response</a:t>
            </a:r>
            <a:endParaRPr b="1" sz="1200">
              <a:solidFill>
                <a:srgbClr val="904F1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6199" lvl="1" marL="540000" rtl="0" algn="just">
              <a:spcBef>
                <a:spcPts val="300"/>
              </a:spcBef>
              <a:spcAft>
                <a:spcPts val="0"/>
              </a:spcAft>
              <a:buClr>
                <a:srgbClr val="182C4D"/>
              </a:buClr>
              <a:buSzPts val="1200"/>
              <a:buFont typeface="Century Gothic"/>
              <a:buChar char="○"/>
            </a:pP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mixture of generative models and parametric functions for the </a:t>
            </a:r>
            <a:r>
              <a:rPr b="1" lang="it" sz="12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high-level response</a:t>
            </a:r>
            <a:endParaRPr b="1" sz="1200">
              <a:solidFill>
                <a:srgbClr val="904F1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6200" lvl="0" marL="360000" rtl="0" algn="just">
              <a:spcBef>
                <a:spcPts val="500"/>
              </a:spcBef>
              <a:spcAft>
                <a:spcPts val="500"/>
              </a:spcAft>
              <a:buClr>
                <a:srgbClr val="182C4D"/>
              </a:buClr>
              <a:buSzPts val="1200"/>
              <a:buFont typeface="Century Gothic"/>
              <a:buChar char="●"/>
            </a:pPr>
            <a:r>
              <a:rPr lang="it" sz="12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Models for all current and future LHCb datasets</a:t>
            </a:r>
            <a:endParaRPr b="1" sz="1200">
              <a:solidFill>
                <a:srgbClr val="014F8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4" name="Google Shape;614;p52"/>
          <p:cNvSpPr txBox="1"/>
          <p:nvPr/>
        </p:nvSpPr>
        <p:spPr>
          <a:xfrm>
            <a:off x="241950" y="1184600"/>
            <a:ext cx="4960800" cy="3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2550" lvl="0" marL="36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2C4D"/>
              </a:buClr>
              <a:buSzPts val="1300"/>
              <a:buFont typeface="Century Gothic"/>
              <a:buChar char="●"/>
            </a:pP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the start of Run 3, developing </a:t>
            </a:r>
            <a:r>
              <a:rPr b="1" lang="it" sz="13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faster solutions</a:t>
            </a: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produce simulated samples is of key importance.</a:t>
            </a:r>
            <a:endParaRPr sz="13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62550" lvl="0" marL="3600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182C4D"/>
              </a:buClr>
              <a:buSzPts val="1300"/>
              <a:buFont typeface="Century Gothic"/>
              <a:buChar char="●"/>
            </a:pP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Ultra-Fast Simulation at LHCb consists of </a:t>
            </a:r>
            <a:r>
              <a:rPr b="1" lang="it" sz="13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modular components</a:t>
            </a: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that can be used as single blocks within the Detailed Simulation or pipelined into a consistent </a:t>
            </a:r>
            <a:r>
              <a:rPr b="1" lang="it" sz="13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purely-parametric complete simulation</a:t>
            </a: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3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62550" lvl="0" marL="3600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182C4D"/>
              </a:buClr>
              <a:buSzPts val="1300"/>
              <a:buFont typeface="Century Gothic"/>
              <a:buChar char="●"/>
            </a:pP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b="1" lang="it" sz="13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stack of GANs</a:t>
            </a: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can be used to effectively parameterize the higher-level response of the PID system.</a:t>
            </a:r>
            <a:endParaRPr sz="1300"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62550" lvl="0" marL="36000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182C4D"/>
              </a:buClr>
              <a:buSzPts val="1300"/>
              <a:buFont typeface="Century Gothic"/>
              <a:buChar char="●"/>
            </a:pP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Once trained, the models can be integrated within the LHCb simulation software as </a:t>
            </a:r>
            <a:r>
              <a:rPr b="1" lang="it" sz="13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shared objects</a:t>
            </a: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or easily replaced with new ones [</a:t>
            </a:r>
            <a:r>
              <a:rPr lang="it" sz="1300" u="sng">
                <a:solidFill>
                  <a:srgbClr val="BB7537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details</a:t>
            </a:r>
            <a:r>
              <a:rPr lang="it" sz="1300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].</a:t>
            </a:r>
            <a:endParaRPr b="1" sz="1300">
              <a:solidFill>
                <a:srgbClr val="014F8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" name="Google Shape;61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2025" y="953925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2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17" name="Google Shape;617;p52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Technology Readiness Level &amp; Limitations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3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</a:t>
            </a:r>
            <a:endParaRPr/>
          </a:p>
        </p:txBody>
      </p:sp>
      <p:sp>
        <p:nvSpPr>
          <p:cNvPr id="623" name="Google Shape;623;p53"/>
          <p:cNvSpPr txBox="1"/>
          <p:nvPr>
            <p:ph idx="1" type="body"/>
          </p:nvPr>
        </p:nvSpPr>
        <p:spPr>
          <a:xfrm>
            <a:off x="374675" y="954700"/>
            <a:ext cx="8457600" cy="3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Private productions are currently run on the </a:t>
            </a:r>
            <a:r>
              <a:rPr b="1" lang="it">
                <a:solidFill>
                  <a:srgbClr val="1155CC"/>
                </a:solidFill>
              </a:rPr>
              <a:t>WLCG</a:t>
            </a:r>
            <a:r>
              <a:rPr b="1" lang="it">
                <a:solidFill>
                  <a:srgbClr val="1155CC"/>
                </a:solidFill>
              </a:rPr>
              <a:t> </a:t>
            </a:r>
            <a:r>
              <a:rPr lang="it"/>
              <a:t>and could be made standard, centralized productions easily.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We are now </a:t>
            </a:r>
            <a:r>
              <a:rPr b="1" lang="it">
                <a:solidFill>
                  <a:srgbClr val="6AA84F"/>
                </a:solidFill>
              </a:rPr>
              <a:t>tuning models to compromise between accuracy and CPU performance</a:t>
            </a:r>
            <a:r>
              <a:rPr lang="it"/>
              <a:t>, focusing on 2016 datataking conditions. We plan to extend to 2015, 2017 and 2018 soon. Run1 support may come later.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Lamarr will never replace Detailed Simulation, but may provide soon a precious tool to </a:t>
            </a:r>
            <a:r>
              <a:rPr b="1" lang="it">
                <a:solidFill>
                  <a:srgbClr val="FF00B0"/>
                </a:solidFill>
              </a:rPr>
              <a:t>design selection</a:t>
            </a:r>
            <a:r>
              <a:rPr lang="it"/>
              <a:t> strategies, </a:t>
            </a:r>
            <a:r>
              <a:rPr b="1" lang="it">
                <a:solidFill>
                  <a:srgbClr val="FF00B0"/>
                </a:solidFill>
              </a:rPr>
              <a:t>train multivariate classifiers</a:t>
            </a:r>
            <a:r>
              <a:rPr lang="it"/>
              <a:t>, study kinematic-induced </a:t>
            </a:r>
            <a:r>
              <a:rPr b="1" lang="it">
                <a:solidFill>
                  <a:srgbClr val="FF00B0"/>
                </a:solidFill>
              </a:rPr>
              <a:t>correlation effects</a:t>
            </a:r>
            <a:r>
              <a:rPr lang="it"/>
              <a:t> in the analysis-level quantities, or in general when </a:t>
            </a:r>
            <a:r>
              <a:rPr b="1" lang="it">
                <a:solidFill>
                  <a:srgbClr val="FF00B0"/>
                </a:solidFill>
              </a:rPr>
              <a:t>theoretical uncertainties</a:t>
            </a:r>
            <a:r>
              <a:rPr lang="it"/>
              <a:t> on the decay model are large.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As of today, these use-cases are mostly covered with </a:t>
            </a:r>
            <a:r>
              <a:rPr i="1" lang="it"/>
              <a:t>Detailed Simulation</a:t>
            </a:r>
            <a:r>
              <a:rPr lang="it"/>
              <a:t>.</a:t>
            </a:r>
            <a:endParaRPr/>
          </a:p>
        </p:txBody>
      </p:sp>
      <p:sp>
        <p:nvSpPr>
          <p:cNvPr id="624" name="Google Shape;624;p53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4"/>
          <p:cNvSpPr txBox="1"/>
          <p:nvPr>
            <p:ph idx="1" type="body"/>
          </p:nvPr>
        </p:nvSpPr>
        <p:spPr>
          <a:xfrm>
            <a:off x="2978600" y="1925875"/>
            <a:ext cx="6118800" cy="1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This work is partially supported by ICSC – Centro Nazionale di Ricerca in High Performance Computing, Big Data and Quantum Computing, funded by European Union – NextGenerationEU.</a:t>
            </a:r>
            <a:endParaRPr/>
          </a:p>
        </p:txBody>
      </p:sp>
      <p:sp>
        <p:nvSpPr>
          <p:cNvPr id="630" name="Google Shape;630;p54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31" name="Google Shape;631;p54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Acknowledgements</a:t>
            </a:r>
            <a:endParaRPr/>
          </a:p>
        </p:txBody>
      </p:sp>
      <p:pic>
        <p:nvPicPr>
          <p:cNvPr id="632" name="Google Shape;6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27" y="2095775"/>
            <a:ext cx="2718278" cy="9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19" y="3219450"/>
            <a:ext cx="9020074" cy="636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498152" y="87736"/>
            <a:ext cx="571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How does LHCb simulate events?</a:t>
            </a:r>
            <a:endParaRPr/>
          </a:p>
        </p:txBody>
      </p:sp>
      <p:pic>
        <p:nvPicPr>
          <p:cNvPr id="156" name="Google Shape;156;p17"/>
          <p:cNvPicPr preferRelativeResize="0"/>
          <p:nvPr/>
        </p:nvPicPr>
        <p:blipFill rotWithShape="1">
          <a:blip r:embed="rId3">
            <a:alphaModFix/>
          </a:blip>
          <a:srcRect b="0" l="0" r="0" t="8700"/>
          <a:stretch/>
        </p:blipFill>
        <p:spPr>
          <a:xfrm>
            <a:off x="140500" y="1997675"/>
            <a:ext cx="3112525" cy="30004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"/>
          <p:cNvSpPr/>
          <p:nvPr/>
        </p:nvSpPr>
        <p:spPr>
          <a:xfrm>
            <a:off x="169725" y="1030250"/>
            <a:ext cx="2960400" cy="726300"/>
          </a:xfrm>
          <a:prstGeom prst="rect">
            <a:avLst/>
          </a:prstGeom>
          <a:noFill/>
          <a:ln cap="flat" cmpd="sng" w="38100">
            <a:solidFill>
              <a:srgbClr val="BB7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libri"/>
                <a:ea typeface="Calibri"/>
                <a:cs typeface="Calibri"/>
                <a:sym typeface="Calibri"/>
              </a:rPr>
              <a:t>MC datasets generated with 2016 nominal conditions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169725" y="1131800"/>
            <a:ext cx="85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2200">
                <a:solidFill>
                  <a:srgbClr val="BB7537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b="1" baseline="30000" lang="it" sz="2200">
                <a:solidFill>
                  <a:srgbClr val="BB753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sz="2100">
              <a:solidFill>
                <a:srgbClr val="BB75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695692" y="3340325"/>
            <a:ext cx="20130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Head of the decay tree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5675" y="2572914"/>
            <a:ext cx="2637725" cy="179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0941" y="937625"/>
            <a:ext cx="2732459" cy="17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/>
          <p:nvPr/>
        </p:nvSpPr>
        <p:spPr>
          <a:xfrm rot="2136557">
            <a:off x="7338111" y="1360599"/>
            <a:ext cx="362728" cy="340583"/>
          </a:xfrm>
          <a:prstGeom prst="bentArrow">
            <a:avLst>
              <a:gd fmla="val 18385" name="adj1"/>
              <a:gd fmla="val 26083" name="adj2"/>
              <a:gd fmla="val 25000" name="adj3"/>
              <a:gd fmla="val 8152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/>
          <p:nvPr/>
        </p:nvSpPr>
        <p:spPr>
          <a:xfrm rot="-2523036">
            <a:off x="7042614" y="3302559"/>
            <a:ext cx="362802" cy="340503"/>
          </a:xfrm>
          <a:prstGeom prst="bentArrow">
            <a:avLst>
              <a:gd fmla="val 18385" name="adj1"/>
              <a:gd fmla="val 26083" name="adj2"/>
              <a:gd fmla="val 25000" name="adj3"/>
              <a:gd fmla="val 8152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3182300" y="942725"/>
            <a:ext cx="3031200" cy="38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Most simulated decay modes are heavy hadron decays.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detector will provide very similar </a:t>
            </a:r>
            <a:r>
              <a:rPr i="1" lang="it"/>
              <a:t>“response”</a:t>
            </a:r>
            <a:r>
              <a:rPr lang="it"/>
              <a:t> to, </a:t>
            </a:r>
            <a:r>
              <a:rPr i="1" lang="it"/>
              <a:t>e.g.</a:t>
            </a:r>
            <a:r>
              <a:rPr lang="it"/>
              <a:t>, a </a:t>
            </a:r>
            <a:r>
              <a:rPr i="1" lang="it"/>
              <a:t>kaon</a:t>
            </a:r>
            <a:r>
              <a:rPr lang="it"/>
              <a:t> from either a </a:t>
            </a:r>
            <a:r>
              <a:rPr i="1" lang="it"/>
              <a:t>B</a:t>
            </a:r>
            <a:r>
              <a:rPr baseline="30000" lang="it"/>
              <a:t>+</a:t>
            </a:r>
            <a:r>
              <a:rPr lang="it"/>
              <a:t> or a </a:t>
            </a:r>
            <a:r>
              <a:rPr i="1" lang="it"/>
              <a:t>B</a:t>
            </a:r>
            <a:r>
              <a:rPr baseline="-25000" lang="it"/>
              <a:t>c</a:t>
            </a:r>
            <a:r>
              <a:rPr baseline="30000" lang="it"/>
              <a:t>+</a:t>
            </a:r>
            <a:r>
              <a:rPr lang="it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it" sz="1600"/>
            </a:br>
            <a:r>
              <a:rPr lang="it" sz="1600"/>
              <a:t>We could save a lot of computing resources by parametrizing the </a:t>
            </a:r>
            <a:r>
              <a:rPr b="1" lang="it" sz="1600" u="sng"/>
              <a:t>detector response</a:t>
            </a:r>
            <a:r>
              <a:rPr lang="it" sz="1600"/>
              <a:t> to that </a:t>
            </a:r>
            <a:r>
              <a:rPr i="1" lang="it" sz="1600"/>
              <a:t>kaon</a:t>
            </a:r>
            <a:r>
              <a:rPr lang="it" sz="1600"/>
              <a:t> and applying it to whatever decay model. </a:t>
            </a:r>
            <a:br>
              <a:rPr lang="it" sz="1600"/>
            </a:br>
            <a:r>
              <a:rPr lang="it" sz="1600"/>
              <a:t>Or, with </a:t>
            </a:r>
            <a:r>
              <a:rPr b="1" lang="it" sz="1600"/>
              <a:t>Parametric Simulation.</a:t>
            </a:r>
            <a:endParaRPr b="1" i="1" sz="1600"/>
          </a:p>
        </p:txBody>
      </p:sp>
      <p:sp>
        <p:nvSpPr>
          <p:cNvPr id="165" name="Google Shape;165;p17"/>
          <p:cNvSpPr/>
          <p:nvPr/>
        </p:nvSpPr>
        <p:spPr>
          <a:xfrm>
            <a:off x="6734651" y="254825"/>
            <a:ext cx="1976400" cy="572700"/>
          </a:xfrm>
          <a:prstGeom prst="rect">
            <a:avLst/>
          </a:prstGeom>
          <a:noFill/>
          <a:ln cap="flat" cmpd="sng" w="38100">
            <a:solidFill>
              <a:srgbClr val="BB7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Calibri"/>
                <a:ea typeface="Calibri"/>
                <a:cs typeface="Calibri"/>
                <a:sym typeface="Calibri"/>
              </a:rPr>
              <a:t>What should we parametrize first?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6246200" y="4336825"/>
            <a:ext cx="2864400" cy="64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BB7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Analyses involving </a:t>
            </a:r>
            <a:r>
              <a:rPr i="1" lang="it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30000" lang="it">
                <a:latin typeface="Calibri"/>
                <a:ea typeface="Calibri"/>
                <a:cs typeface="Calibri"/>
                <a:sym typeface="Calibri"/>
              </a:rPr>
              <a:t>±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i="1" lang="it">
                <a:latin typeface="Calibri"/>
                <a:ea typeface="Calibri"/>
                <a:cs typeface="Calibri"/>
                <a:sym typeface="Calibri"/>
              </a:rPr>
              <a:t>μ</a:t>
            </a:r>
            <a:r>
              <a:rPr baseline="30000" lang="i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±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, only, often </a:t>
            </a:r>
            <a:r>
              <a:rPr b="1" lang="it">
                <a:solidFill>
                  <a:srgbClr val="BB7537"/>
                </a:solidFill>
                <a:latin typeface="Calibri"/>
                <a:ea typeface="Calibri"/>
                <a:cs typeface="Calibri"/>
                <a:sym typeface="Calibri"/>
              </a:rPr>
              <a:t>drop simulated raw detector information</a:t>
            </a:r>
            <a:r>
              <a:rPr lang="it">
                <a:latin typeface="Calibri"/>
                <a:ea typeface="Calibri"/>
                <a:cs typeface="Calibri"/>
                <a:sym typeface="Calibri"/>
              </a:rPr>
              <a:t> immediately.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Lamarr: </a:t>
            </a:r>
            <a:r>
              <a:rPr b="0" i="1" lang="it" sz="2500"/>
              <a:t>a pipeline of parameterizations embedded in Gauss</a:t>
            </a:r>
            <a:endParaRPr b="0" i="1" sz="2500"/>
          </a:p>
        </p:txBody>
      </p:sp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241450" y="838700"/>
            <a:ext cx="3353100" cy="3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Lamarr is a pipeline of </a:t>
            </a:r>
            <a:r>
              <a:rPr b="1" lang="it">
                <a:solidFill>
                  <a:srgbClr val="BB7537"/>
                </a:solidFill>
              </a:rPr>
              <a:t>modular parametrizations</a:t>
            </a:r>
            <a:r>
              <a:rPr lang="it"/>
              <a:t>, integrated with the LHCb analysis framework: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compatibility of the same, LHCb-tuned,</a:t>
            </a:r>
            <a:r>
              <a:rPr b="1" lang="it">
                <a:solidFill>
                  <a:srgbClr val="1155CC"/>
                </a:solidFill>
              </a:rPr>
              <a:t> </a:t>
            </a:r>
            <a:r>
              <a:rPr b="1" lang="it">
                <a:solidFill>
                  <a:srgbClr val="BB7537"/>
                </a:solidFill>
              </a:rPr>
              <a:t>generators</a:t>
            </a:r>
            <a:endParaRPr b="1">
              <a:solidFill>
                <a:srgbClr val="BB753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compatibility with the </a:t>
            </a:r>
            <a:r>
              <a:rPr b="1" lang="it">
                <a:solidFill>
                  <a:srgbClr val="BB7537"/>
                </a:solidFill>
              </a:rPr>
              <a:t>distributed computing</a:t>
            </a:r>
            <a:r>
              <a:rPr lang="it"/>
              <a:t> middleware (LHCbDirac) and production environment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producing datasets with same </a:t>
            </a:r>
            <a:r>
              <a:rPr b="1" lang="it">
                <a:solidFill>
                  <a:srgbClr val="BB7537"/>
                </a:solidFill>
              </a:rPr>
              <a:t>persistency </a:t>
            </a:r>
            <a:r>
              <a:rPr lang="it"/>
              <a:t>format</a:t>
            </a:r>
            <a:endParaRPr/>
          </a:p>
        </p:txBody>
      </p:sp>
      <p:sp>
        <p:nvSpPr>
          <p:cNvPr id="174" name="Google Shape;174;p18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 rotWithShape="1">
          <a:blip r:embed="rId3">
            <a:alphaModFix/>
          </a:blip>
          <a:srcRect b="0" l="0" r="0" t="2229"/>
          <a:stretch/>
        </p:blipFill>
        <p:spPr>
          <a:xfrm>
            <a:off x="3727650" y="1064975"/>
            <a:ext cx="5330849" cy="20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/>
          <p:nvPr/>
        </p:nvSpPr>
        <p:spPr>
          <a:xfrm rot="-1553496">
            <a:off x="5119413" y="2026305"/>
            <a:ext cx="1392585" cy="321880"/>
          </a:xfrm>
          <a:prstGeom prst="roundRect">
            <a:avLst>
              <a:gd fmla="val 16667" name="adj"/>
            </a:avLst>
          </a:prstGeom>
          <a:solidFill>
            <a:srgbClr val="EEEEEE">
              <a:alpha val="31690"/>
            </a:srgbClr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CC0000"/>
                </a:solidFill>
                <a:latin typeface="Oswald"/>
                <a:ea typeface="Oswald"/>
                <a:cs typeface="Oswald"/>
                <a:sym typeface="Oswald"/>
              </a:rPr>
              <a:t>Not in this talk</a:t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3535629" y="3547350"/>
            <a:ext cx="4095300" cy="11397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3639248" y="3796775"/>
            <a:ext cx="3820800" cy="7920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3639250" y="3177550"/>
            <a:ext cx="20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Calibri"/>
                <a:ea typeface="Calibri"/>
                <a:cs typeface="Calibri"/>
                <a:sym typeface="Calibri"/>
              </a:rPr>
              <a:t>Ultra-fast Simulation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3736304" y="3959600"/>
            <a:ext cx="1042500" cy="471000"/>
          </a:xfrm>
          <a:prstGeom prst="rect">
            <a:avLst/>
          </a:prstGeom>
          <a:solidFill>
            <a:srgbClr val="1155CC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Generator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e.g. Pythia8</a:t>
            </a:r>
            <a:endParaRPr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4879295" y="3959600"/>
            <a:ext cx="2469600" cy="471000"/>
          </a:xfrm>
          <a:prstGeom prst="rect">
            <a:avLst/>
          </a:prstGeom>
          <a:solidFill>
            <a:srgbClr val="CC0000"/>
          </a:solidFill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Lamarr</a:t>
            </a:r>
            <a:endParaRPr b="1" i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4488377" y="3482374"/>
            <a:ext cx="88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Calibri"/>
                <a:ea typeface="Calibri"/>
                <a:cs typeface="Calibri"/>
                <a:sym typeface="Calibri"/>
              </a:rPr>
              <a:t>Gauss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8"/>
          <p:cNvSpPr/>
          <p:nvPr/>
        </p:nvSpPr>
        <p:spPr>
          <a:xfrm>
            <a:off x="7721710" y="3959600"/>
            <a:ext cx="1287900" cy="471000"/>
          </a:xfrm>
          <a:prstGeom prst="rect">
            <a:avLst/>
          </a:prstGeom>
          <a:solidFill>
            <a:srgbClr val="F1C232"/>
          </a:solidFill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Decay Reconstruction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models</a:t>
            </a:r>
            <a:endParaRPr/>
          </a:p>
        </p:txBody>
      </p:sp>
      <p:sp>
        <p:nvSpPr>
          <p:cNvPr id="189" name="Google Shape;189;p19"/>
          <p:cNvSpPr txBox="1"/>
          <p:nvPr>
            <p:ph idx="12" type="sldNum"/>
          </p:nvPr>
        </p:nvSpPr>
        <p:spPr>
          <a:xfrm>
            <a:off x="8713125" y="4997379"/>
            <a:ext cx="370500" cy="1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Machine Learning parametrizations: two families</a:t>
            </a:r>
            <a:endParaRPr/>
          </a:p>
        </p:txBody>
      </p:sp>
      <p:sp>
        <p:nvSpPr>
          <p:cNvPr id="195" name="Google Shape;195;p20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268600" y="837275"/>
            <a:ext cx="4211100" cy="3843000"/>
          </a:xfrm>
          <a:prstGeom prst="roundRect">
            <a:avLst>
              <a:gd fmla="val 4440" name="adj"/>
            </a:avLst>
          </a:prstGeom>
          <a:noFill/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latin typeface="Calibri"/>
                <a:ea typeface="Calibri"/>
                <a:cs typeface="Calibri"/>
                <a:sym typeface="Calibri"/>
              </a:rPr>
              <a:t>Efficiencies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latin typeface="Calibri"/>
                <a:ea typeface="Calibri"/>
                <a:cs typeface="Calibri"/>
                <a:sym typeface="Calibri"/>
              </a:rPr>
              <a:t>Gradient Boosted Decision Trees</a:t>
            </a: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 (GBDTs) trained on simulated data with </a:t>
            </a:r>
            <a:r>
              <a:rPr i="1" lang="it" sz="1800">
                <a:latin typeface="Calibri"/>
                <a:ea typeface="Calibri"/>
                <a:cs typeface="Calibri"/>
                <a:sym typeface="Calibri"/>
              </a:rPr>
              <a:t>Binary </a:t>
            </a: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i="1" lang="it" sz="1800">
                <a:latin typeface="Calibri"/>
                <a:ea typeface="Calibri"/>
                <a:cs typeface="Calibri"/>
                <a:sym typeface="Calibri"/>
              </a:rPr>
              <a:t>Categorical Cross Entropy</a:t>
            </a: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 to predict the fraction of “</a:t>
            </a:r>
            <a:r>
              <a:rPr i="1" lang="it" sz="1800">
                <a:latin typeface="Calibri"/>
                <a:ea typeface="Calibri"/>
                <a:cs typeface="Calibri"/>
                <a:sym typeface="Calibri"/>
              </a:rPr>
              <a:t>good*</a:t>
            </a: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” candidates, </a:t>
            </a:r>
            <a:r>
              <a:rPr i="1" lang="it" sz="1800">
                <a:latin typeface="Calibri"/>
                <a:ea typeface="Calibri"/>
                <a:cs typeface="Calibri"/>
                <a:sym typeface="Calibri"/>
              </a:rPr>
              <a:t>i.e. </a:t>
            </a: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the “efficiency”of a specific step as a function of generator-level quantities.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GBDTs are robust and easy to train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it" sz="1800">
                <a:latin typeface="Calibri"/>
                <a:ea typeface="Calibri"/>
                <a:cs typeface="Calibri"/>
                <a:sym typeface="Calibri"/>
              </a:rPr>
              <a:t>Almost no preprocessing is needed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4688200" y="837275"/>
            <a:ext cx="4211100" cy="3843000"/>
          </a:xfrm>
          <a:prstGeom prst="roundRect">
            <a:avLst>
              <a:gd fmla="val 4440" name="adj"/>
            </a:avLst>
          </a:prstGeom>
          <a:noFill/>
          <a:ln cap="flat" cmpd="sng" w="3810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Reconstructed quantities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Conditional </a:t>
            </a:r>
            <a:r>
              <a:rPr b="1" lang="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Generative Adversarial Networks</a:t>
            </a:r>
            <a:r>
              <a:rPr lang="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trained on either simulated or calibration data.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Various GAN flavours adopted for different parameterizations balancing between accuracy and robustness.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is performed on </a:t>
            </a:r>
            <a:r>
              <a:rPr b="1" lang="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opportunistic GPU resources</a:t>
            </a:r>
            <a:r>
              <a:rPr lang="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provided to the Collaboration.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507900" y="4009775"/>
            <a:ext cx="38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alibri"/>
                <a:ea typeface="Calibri"/>
                <a:cs typeface="Calibri"/>
                <a:sym typeface="Calibri"/>
              </a:rPr>
              <a:t>* either “accepted”, “reconstructed”, “selected”...  depending on the context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1"/>
          <p:cNvGrpSpPr/>
          <p:nvPr/>
        </p:nvGrpSpPr>
        <p:grpSpPr>
          <a:xfrm>
            <a:off x="5853213" y="3777275"/>
            <a:ext cx="2570850" cy="688200"/>
            <a:chOff x="5699200" y="3011338"/>
            <a:chExt cx="2570850" cy="688200"/>
          </a:xfrm>
        </p:grpSpPr>
        <p:sp>
          <p:nvSpPr>
            <p:cNvPr id="204" name="Google Shape;204;p21"/>
            <p:cNvSpPr/>
            <p:nvPr/>
          </p:nvSpPr>
          <p:spPr>
            <a:xfrm>
              <a:off x="5699200" y="3011338"/>
              <a:ext cx="2570700" cy="688200"/>
            </a:xfrm>
            <a:prstGeom prst="roundRect">
              <a:avLst>
                <a:gd fmla="val 16645" name="adj"/>
              </a:avLst>
            </a:prstGeom>
            <a:solidFill>
              <a:srgbClr val="F3F3F3"/>
            </a:solidFill>
            <a:ln cap="flat" cmpd="sng" w="19050">
              <a:solidFill>
                <a:srgbClr val="2629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 u="sng">
                  <a:solidFill>
                    <a:srgbClr val="26292F"/>
                  </a:solidFill>
                  <a:latin typeface="Calibri"/>
                  <a:ea typeface="Calibri"/>
                  <a:cs typeface="Calibri"/>
                  <a:sym typeface="Calibri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github.com/landerlini/lb-trksim-train</a:t>
              </a:r>
              <a:endParaRPr sz="1100">
                <a:solidFill>
                  <a:srgbClr val="26292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5699350" y="3012613"/>
              <a:ext cx="2570700" cy="314400"/>
            </a:xfrm>
            <a:prstGeom prst="round2SameRect">
              <a:avLst>
                <a:gd fmla="val 32204" name="adj1"/>
                <a:gd fmla="val 0" name="adj2"/>
              </a:avLst>
            </a:prstGeom>
            <a:solidFill>
              <a:srgbClr val="2629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Tracking Models Training Repo</a:t>
              </a:r>
              <a:endParaRPr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6" name="Google Shape;20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78775" y="3025825"/>
              <a:ext cx="347586" cy="28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660" y="1216628"/>
            <a:ext cx="3364475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/>
        </p:nvSpPr>
        <p:spPr>
          <a:xfrm flipH="1" rot="5400000">
            <a:off x="7708913" y="2040425"/>
            <a:ext cx="18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</a:t>
            </a:r>
            <a:r>
              <a:rPr lang="it" sz="1100" u="sng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LHCb-FIGURE-2022-004</a:t>
            </a:r>
            <a:r>
              <a:rPr lang="it" sz="11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]</a:t>
            </a:r>
            <a:endParaRPr sz="1300">
              <a:solidFill>
                <a:srgbClr val="904F15"/>
              </a:solidFill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720000" y="1089789"/>
            <a:ext cx="41709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model  : </a:t>
            </a:r>
            <a:r>
              <a:rPr b="1" lang="it" sz="1600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Gradient Boosted Decision Tree</a:t>
            </a:r>
            <a:endParaRPr b="1" sz="1600">
              <a:solidFill>
                <a:srgbClr val="904F1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loss   : 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Binary Cross Entropy</a:t>
            </a:r>
            <a:endParaRPr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input  : 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position and slope of tracks</a:t>
            </a:r>
            <a:endParaRPr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onsolas"/>
                <a:ea typeface="Consolas"/>
                <a:cs typeface="Consolas"/>
                <a:sym typeface="Consolas"/>
              </a:rPr>
              <a:t>output : 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acceptance [ </a:t>
            </a:r>
            <a:r>
              <a:rPr lang="it">
                <a:solidFill>
                  <a:srgbClr val="6AA8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True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, </a:t>
            </a:r>
            <a:r>
              <a:rPr lang="it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False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]</a:t>
            </a:r>
            <a:endParaRPr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720000" y="2706988"/>
            <a:ext cx="4170900" cy="400200"/>
          </a:xfrm>
          <a:prstGeom prst="rect">
            <a:avLst/>
          </a:prstGeom>
          <a:noFill/>
          <a:ln cap="flat" cmpd="sng" w="19050">
            <a:solidFill>
              <a:srgbClr val="904F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 performed on </a:t>
            </a:r>
            <a:r>
              <a:rPr b="1" lang="it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Detailed Simulation</a:t>
            </a:r>
            <a:endParaRPr b="1">
              <a:solidFill>
                <a:srgbClr val="904F1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720000" y="3321875"/>
            <a:ext cx="41709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GBDT model well-reproduces the Detailed Simulation distribution of the generated tracks weighting by the </a:t>
            </a:r>
            <a:r>
              <a:rPr b="1" lang="it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probability</a:t>
            </a:r>
            <a:r>
              <a:rPr lang="it">
                <a:solidFill>
                  <a:srgbClr val="904F1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t">
                <a:solidFill>
                  <a:srgbClr val="182C4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 being in acceptance.</a:t>
            </a:r>
            <a:endParaRPr>
              <a:solidFill>
                <a:srgbClr val="182C4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21"/>
          <p:cNvSpPr txBox="1"/>
          <p:nvPr>
            <p:ph idx="12" type="sldNum"/>
          </p:nvPr>
        </p:nvSpPr>
        <p:spPr>
          <a:xfrm>
            <a:off x="8472458" y="488497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3" name="Google Shape;213;p21"/>
          <p:cNvSpPr txBox="1"/>
          <p:nvPr>
            <p:ph type="title"/>
          </p:nvPr>
        </p:nvSpPr>
        <p:spPr>
          <a:xfrm>
            <a:off x="499474" y="8665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Geometrical acceptance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CSC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BB7537"/>
      </a:accent5>
      <a:accent6>
        <a:srgbClr val="EEFF41"/>
      </a:accent6>
      <a:hlink>
        <a:srgbClr val="904F1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